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2.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3.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4.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5.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71d1ea991c54843" /><Relationship Type="http://schemas.openxmlformats.org/officeDocument/2006/relationships/extended-properties" Target="/docProps/app.xml" Id="Rb51b998c601f40c6" /><Relationship Type="http://schemas.openxmlformats.org/officeDocument/2006/relationships/officeDocument" Target="/ppt/presentation.xml" Id="Rf82a11d8821043fa" /></Relationships>
</file>

<file path=ppt/presentation.xml><?xml version="1.0" encoding="utf-8"?>
<p:presentation xmlns:p="http://schemas.openxmlformats.org/presentationml/2006/main">
  <p:sldMasterIdLst>
    <p:sldMasterId xmlns:r="http://schemas.openxmlformats.org/officeDocument/2006/relationships" id="2147483648" r:id="Re6eee44368564553"/>
  </p:sldMasterIdLst>
  <p:notesMasterIdLst>
    <p:notesMasterId xmlns:r="http://schemas.openxmlformats.org/officeDocument/2006/relationships" r:id="R6ac126728f0b4d7f"/>
  </p:notesMasterIdLst>
  <p:sldIdLst>
    <p:sldId xmlns:r="http://schemas.openxmlformats.org/officeDocument/2006/relationships" id="256" r:id="Rbc33d053778249d1"/>
    <p:sldId xmlns:r="http://schemas.openxmlformats.org/officeDocument/2006/relationships" id="257" r:id="Reab2152e88f04a3a"/>
    <p:sldId xmlns:r="http://schemas.openxmlformats.org/officeDocument/2006/relationships" id="258" r:id="R179abf176b39477d"/>
    <p:sldId xmlns:r="http://schemas.openxmlformats.org/officeDocument/2006/relationships" id="259" r:id="R148d112b18b0484f"/>
    <p:sldId xmlns:r="http://schemas.openxmlformats.org/officeDocument/2006/relationships" id="260" r:id="Rbe706acd19e04c33"/>
    <p:sldId xmlns:r="http://schemas.openxmlformats.org/officeDocument/2006/relationships" id="261" r:id="Rab97ad9c97b74e26"/>
    <p:sldId xmlns:r="http://schemas.openxmlformats.org/officeDocument/2006/relationships" id="262" r:id="Re4d5c7339fce4407"/>
    <p:sldId xmlns:r="http://schemas.openxmlformats.org/officeDocument/2006/relationships" id="263" r:id="Rf5c301d35e794c12"/>
    <p:sldId xmlns:r="http://schemas.openxmlformats.org/officeDocument/2006/relationships" id="264" r:id="R421d2f7667de4ced"/>
    <p:sldId xmlns:r="http://schemas.openxmlformats.org/officeDocument/2006/relationships" id="265" r:id="R99076486663342ea"/>
    <p:sldId xmlns:r="http://schemas.openxmlformats.org/officeDocument/2006/relationships" id="266" r:id="R980054f58c204ab1"/>
    <p:sldId xmlns:r="http://schemas.openxmlformats.org/officeDocument/2006/relationships" id="267" r:id="Reab0774e1896442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8290dd00bef4e25" /><Relationship Type="http://schemas.openxmlformats.org/officeDocument/2006/relationships/slideMaster" Target="/ppt/slideMasters/slideMaster1.xml" Id="Re6eee44368564553" /><Relationship Type="http://schemas.openxmlformats.org/officeDocument/2006/relationships/notesMaster" Target="/ppt/notesMasters/notesMaster1.xml" Id="R6ac126728f0b4d7f" /><Relationship Type="http://schemas.openxmlformats.org/officeDocument/2006/relationships/presProps" Target="/ppt/presProps.xml" Id="Rb4c92a835e884586" /><Relationship Type="http://schemas.openxmlformats.org/officeDocument/2006/relationships/tableStyles" Target="/ppt/tableStyles.xml" Id="R1fd295176cf549f5" /><Relationship Type="http://schemas.openxmlformats.org/officeDocument/2006/relationships/slide" Target="/ppt/slides/slide1.xml" Id="Rbc33d053778249d1" /><Relationship Type="http://schemas.openxmlformats.org/officeDocument/2006/relationships/slide" Target="/ppt/slides/slide2.xml" Id="Reab2152e88f04a3a" /><Relationship Type="http://schemas.openxmlformats.org/officeDocument/2006/relationships/slide" Target="/ppt/slides/slide3.xml" Id="R179abf176b39477d" /><Relationship Type="http://schemas.openxmlformats.org/officeDocument/2006/relationships/slide" Target="/ppt/slides/slide4.xml" Id="R148d112b18b0484f" /><Relationship Type="http://schemas.openxmlformats.org/officeDocument/2006/relationships/slide" Target="/ppt/slides/slide5.xml" Id="Rbe706acd19e04c33" /><Relationship Type="http://schemas.openxmlformats.org/officeDocument/2006/relationships/slide" Target="/ppt/slides/slide6.xml" Id="Rab97ad9c97b74e26" /><Relationship Type="http://schemas.openxmlformats.org/officeDocument/2006/relationships/slide" Target="/ppt/slides/slide7.xml" Id="Re4d5c7339fce4407" /><Relationship Type="http://schemas.openxmlformats.org/officeDocument/2006/relationships/slide" Target="/ppt/slides/slide8.xml" Id="Rf5c301d35e794c12" /><Relationship Type="http://schemas.openxmlformats.org/officeDocument/2006/relationships/slide" Target="/ppt/slides/slide9.xml" Id="R421d2f7667de4ced" /><Relationship Type="http://schemas.openxmlformats.org/officeDocument/2006/relationships/slide" Target="/ppt/slides/slide10.xml" Id="R99076486663342ea" /><Relationship Type="http://schemas.openxmlformats.org/officeDocument/2006/relationships/slide" Target="/ppt/slides/slide11.xml" Id="R980054f58c204ab1" /><Relationship Type="http://schemas.openxmlformats.org/officeDocument/2006/relationships/slide" Target="/ppt/slides/slide12.xml" Id="Reab0774e1896442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2c6c3aefc2b45c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90883cbb9bf433e" /><Relationship Type="http://schemas.openxmlformats.org/officeDocument/2006/relationships/notesMaster" Target="/ppt/notesMasters/notesMaster1.xml" Id="Rbe85aed1b8424e4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6d51cd00a404170" /><Relationship Type="http://schemas.openxmlformats.org/officeDocument/2006/relationships/notesMaster" Target="/ppt/notesMasters/notesMaster1.xml" Id="R420c60fdc64e44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c1aa77432c4992" /><Relationship Type="http://schemas.openxmlformats.org/officeDocument/2006/relationships/notesMaster" Target="/ppt/notesMasters/notesMaster1.xml" Id="R782a96e58c0143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1ab04c4262646e8" /><Relationship Type="http://schemas.openxmlformats.org/officeDocument/2006/relationships/notesMaster" Target="/ppt/notesMasters/notesMaster1.xml" Id="R4eab9d12a3914457" /></Relationships>
</file>

<file path=ppt/notesSlides/_rels/notesSlide5.xml.rels>&#65279;<?xml version="1.0" encoding="utf-8"?><Relationships xmlns="http://schemas.openxmlformats.org/package/2006/relationships"><Relationship Type="http://schemas.openxmlformats.org/officeDocument/2006/relationships/slide" Target="/ppt/slides/slide5.xml" Id="Rad3d7253f54f4291" /><Relationship Type="http://schemas.openxmlformats.org/officeDocument/2006/relationships/notesMaster" Target="/ppt/notesMasters/notesMaster1.xml" Id="Ra993fd3071f643b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121d113ecf04e44" /><Relationship Type="http://schemas.openxmlformats.org/officeDocument/2006/relationships/notesMaster" Target="/ppt/notesMasters/notesMaster1.xml" Id="Rd58ea6b4ef444821" /></Relationships>
</file>

<file path=ppt/notesSlides/_rels/notesSlide7.xml.rels>&#65279;<?xml version="1.0" encoding="utf-8"?><Relationships xmlns="http://schemas.openxmlformats.org/package/2006/relationships"><Relationship Type="http://schemas.openxmlformats.org/officeDocument/2006/relationships/slide" Target="/ppt/slides/slide7.xml" Id="R7465e766d0204f02" /><Relationship Type="http://schemas.openxmlformats.org/officeDocument/2006/relationships/notesMaster" Target="/ppt/notesMasters/notesMaster1.xml" Id="R7b41e7dd4de24045"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1f26ae76224b7f" /><Relationship Type="http://schemas.openxmlformats.org/officeDocument/2006/relationships/notesMaster" Target="/ppt/notesMasters/notesMaster1.xml" Id="Ref7cf55f0f8b4d83" /></Relationships>
</file>

<file path=ppt/notesSlides/_rels/notesSlide9.xml.rels>&#65279;<?xml version="1.0" encoding="utf-8"?><Relationships xmlns="http://schemas.openxmlformats.org/package/2006/relationships"><Relationship Type="http://schemas.openxmlformats.org/officeDocument/2006/relationships/slide" Target="/ppt/slides/slide9.xml" Id="R79baaebce3584c62" /><Relationship Type="http://schemas.openxmlformats.org/officeDocument/2006/relationships/notesMaster" Target="/ppt/notesMasters/notesMaster1.xml" Id="R4fb39dfacaf84b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d4eae7deddf4f2c" /><Relationship Type="http://schemas.openxmlformats.org/officeDocument/2006/relationships/notesMaster" Target="/ppt/notesMasters/notesMaster1.xml" Id="R293ad04deb884e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751844b0ab94aa7" /><Relationship Type="http://schemas.openxmlformats.org/officeDocument/2006/relationships/notesMaster" Target="/ppt/notesMasters/notesMaster1.xml" Id="R8224b6e23cba448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935dd27152e4798" /><Relationship Type="http://schemas.openxmlformats.org/officeDocument/2006/relationships/notesMaster" Target="/ppt/notesMasters/notesMaster1.xml" Id="R75871a2e46a34d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Fictional East African FMCG distributor. Portfolio case study for commercial leadership and finance stakeholders. No employment or client engagement is implied.</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business brief and its stakeholder roles are simulated for the portfolio case study. No real stakeholder interviews, requirements workshops, client engagement or approval is claimed. The scope is performance diagnosis and proposed decision support, using the supplied synthetic data.</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Revenue means net_sales; gross profit equals net_sales minus cogs. Gross margin is calculated from totals. Budget refers to revenue budget. Currency is Kenyan shillings. Gross profit is not net profit. All prior-year comparisons use January–August in both years.</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Revenue 24,023,981.09 vs 19,703,777.51. Gross profit 4,523,770.17 vs 4,184,950.56. Margin is SUM(gross_profit)/SUM(net_sales). Gross profit excludes operating costs, so this is not a net-profit assessment.</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Budget total 26,127,093.03. Variance -2,103,111.94 (-8.0495%). July variance -963,200.38. August variance +487,524.05. Month labels 01–08 denote Jan–Aug 2026. Do not infer a sustained turnaround from one month.</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Household variance -1,463,863.60, equal to 69.6046% of net total shortfall. Contributions are against the net gap and include favorable offsets in Beverages and Snacks. Household revenue is 22.1% below budget. Causes are not established by this dataset.</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Personal Care GP 2,627,355.49 / total 4,523,770.17 = 58.0789%. Revenue share39.5717%, margin27.637%. Household GP764,749.57 vs879,935.45. Staples306,936.24 vs363,123.52. Category contribution does not prove inventory shortages or procurement problems.</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Wholesale revenue11,935,382.27 margin17.6013% mean line discount8.0531%. Overall margin18.8302%. E-Commerce grows43.9497% but only2.5347% revenue share. Discount is unweighted average across sales lines. Channel budget does not exist. No channel budget variance is calculated. Freight, terms and bad debt absent, so gross margin is not customer contribution profit.</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Nairobi GP1,462,351.86 vs1,445,804.18 (1.1445%). Revenue8,128,020.29 vs6,726,645.53 (+20.832%). Nairobi margin17.9915%, discount6.4233%. Western revenue +30.7483%. All regions are below 2026 YTD revenue budget. Growth does not establish profitable expansion after freight and working capital.</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Sensitivity: 24,023,981.09 × 0.01 =240,239.8109. At 2025 margin, GP uplift equals current revenue × (0.2123933117837971−0.18830226984665013)=578,762.745. Assumes revenue unchanged. This is not a forecast, savings commitment or causal discount estimate. Mean discount rose0.8632pp, but that alone does not explain all margin change.</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Recommendations, owners and timelines are proposed for this fictional case, not approved commitments. Ask stakeholders to agree responsible owners, evidence to collect, pilot guardrails and a review date. Monitor revenue, gross margin, gross profit and budget variance together. No unsupported numerical operating target is prescribed.</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README.md, docs/data_dictionary.md, docs/headline_metrics.json, data/raw/fact_sales.csv, dim_customer.csv, dim_product.csv, dim_date.csv and budget_monthly.csv in supplied archive. Source model contains19,190 sales lines,180 customers,60 products,15 salespeople,974 dates and1,119 budget rows. 2026 subset has5,151 sales lines and2,662 orders. Ratios use unrounded amounts. Power BI report: https://app.powerbi.com/groups/me/reports/a87b44f0-c1c1-4bfe-9082-3bd79261bef2 . Static embedded snapshots require deliberate replacement for new source data.</a:t>
            </a:r>
          </a:p>
          <a:p xmlns:a="http://schemas.openxmlformats.org/drawingml/2006/main">
            <a:r>
              <a:t>Source: user-supplied Lesley_Maore_Project1_Commercial_Performance.zip. Calculations from data/processed/mara_commercial_performance.db, fact_sales joined to customer and product dimensions. All business data is fictional. Jan–Aug 2026 vs Jan–Aug 2025 unless stated. Currency KES.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b696827afb48f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455cc0027684f45" /><Relationship Type="http://schemas.openxmlformats.org/officeDocument/2006/relationships/slideLayout" Target="/ppt/slideLayouts/slideLayout1.xml" Id="Rf2987174e61541d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987174e61541d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4da9a9d89b04ccb" /><Relationship Type="http://schemas.openxmlformats.org/officeDocument/2006/relationships/notesSlide" Target="/ppt/notesSlides/notesSlide1.xml" Id="R2bdafd914d4e42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5f33c7793744a17" /><Relationship Type="http://schemas.openxmlformats.org/officeDocument/2006/relationships/notesSlide" Target="/ppt/notesSlides/notesSlide2.xml" Id="R1bf30d702a87436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232c35bf29047df" /><Relationship Type="http://schemas.openxmlformats.org/officeDocument/2006/relationships/notesSlide" Target="/ppt/notesSlides/notesSlide3.xml" Id="R348d86aa408348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de7444a47074b66" /><Relationship Type="http://schemas.openxmlformats.org/officeDocument/2006/relationships/notesSlide" Target="/ppt/notesSlides/notesSlide4.xml" Id="R2c0112f8390c4d5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0f5e1a4ba7342f9" /><Relationship Type="http://schemas.openxmlformats.org/officeDocument/2006/relationships/chart" Target="/ppt/slides/charts/chart1.xml" Id="Re61b3a055f494831" /><Relationship Type="http://schemas.openxmlformats.org/officeDocument/2006/relationships/notesSlide" Target="/ppt/notesSlides/notesSlide5.xml" Id="Rb7c17197066543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ac9ad74c3664d56" /><Relationship Type="http://schemas.openxmlformats.org/officeDocument/2006/relationships/chart" Target="/ppt/slides/charts/chart2.xml" Id="Rf0dab0b91bb24187" /><Relationship Type="http://schemas.openxmlformats.org/officeDocument/2006/relationships/notesSlide" Target="/ppt/notesSlides/notesSlide6.xml" Id="Rf37057ba2edb4be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ed29497eafb4add" /><Relationship Type="http://schemas.openxmlformats.org/officeDocument/2006/relationships/chart" Target="/ppt/slides/charts/chart3.xml" Id="R0de8f19ac2c043b9" /><Relationship Type="http://schemas.openxmlformats.org/officeDocument/2006/relationships/notesSlide" Target="/ppt/notesSlides/notesSlide7.xml" Id="Rc3e899a21e5740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d5190a2c94f43a7" /><Relationship Type="http://schemas.openxmlformats.org/officeDocument/2006/relationships/chart" Target="/ppt/slides/charts/chart4.xml" Id="R534831be08b44599" /><Relationship Type="http://schemas.openxmlformats.org/officeDocument/2006/relationships/notesSlide" Target="/ppt/notesSlides/notesSlide8.xml" Id="R3c7f4a17e087407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f4370deffa540bb" /><Relationship Type="http://schemas.openxmlformats.org/officeDocument/2006/relationships/chart" Target="/ppt/slides/charts/chart5.xml" Id="R1c64113b11aa4c37" /><Relationship Type="http://schemas.openxmlformats.org/officeDocument/2006/relationships/notesSlide" Target="/ppt/notesSlides/notesSlide9.xml" Id="Rf7f77681c5714b1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42ad84bcf6c4d8a" /><Relationship Type="http://schemas.openxmlformats.org/officeDocument/2006/relationships/notesSlide" Target="/ppt/notesSlides/notesSlide10.xml" Id="Rdb4ac5f0daa647e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b46f6516ce74cff" /><Relationship Type="http://schemas.openxmlformats.org/officeDocument/2006/relationships/notesSlide" Target="/ppt/notesSlides/notesSlide11.xml" Id="R9e32394b7a4e4e2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ef1cd827b534fa5" /><Relationship Type="http://schemas.openxmlformats.org/officeDocument/2006/relationships/notesSlide" Target="/ppt/notesSlides/notesSlide12.xml" Id="R78a8e619ea5a4ff2"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Actual</c:v>
          </c:tx>
          <c:spPr>
            <a:solidFill xmlns:a="http://schemas.openxmlformats.org/drawingml/2006/main">
              <a:srgbClr val="5B2A86"/>
            </a:solidFill>
          </c:spPr>
          <c:cat>
            <c:numRef>
              <c:f>'Chart Data'!$A$2:$A$9</c:f>
              <c:numCache>
                <c:formatCode>General</c:formatCode>
                <c:ptCount val="8"/>
                <c:pt idx="0">
                  <c:v>01</c:v>
                </c:pt>
                <c:pt idx="1">
                  <c:v>02</c:v>
                </c:pt>
                <c:pt idx="2">
                  <c:v>03</c:v>
                </c:pt>
                <c:pt idx="3">
                  <c:v>04</c:v>
                </c:pt>
                <c:pt idx="4">
                  <c:v>05</c:v>
                </c:pt>
                <c:pt idx="5">
                  <c:v>06</c:v>
                </c:pt>
                <c:pt idx="6">
                  <c:v>07</c:v>
                </c:pt>
                <c:pt idx="7">
                  <c:v>08</c:v>
                </c:pt>
              </c:numCache>
            </c:numRef>
          </c:cat>
          <c:val>
            <c:numRef>
              <c:f>'Chart Data'!$B$2:$B$9</c:f>
              <c:numCache>
                <c:formatCode>0.00</c:formatCode>
                <c:ptCount val="8"/>
                <c:pt idx="0">
                  <c:v>2.2235115</c:v>
                </c:pt>
                <c:pt idx="1">
                  <c:v>2.94466274</c:v>
                </c:pt>
                <c:pt idx="2">
                  <c:v>2.97711133</c:v>
                </c:pt>
                <c:pt idx="3">
                  <c:v>3.03255008</c:v>
                </c:pt>
                <c:pt idx="4">
                  <c:v>3.11444976</c:v>
                </c:pt>
                <c:pt idx="5">
                  <c:v>3.19993236</c:v>
                </c:pt>
                <c:pt idx="6">
                  <c:v>2.95787782</c:v>
                </c:pt>
                <c:pt idx="7">
                  <c:v>3.5738855</c:v>
                </c:pt>
              </c:numCache>
            </c:numRef>
          </c:val>
        </c:ser>
        <c:ser>
          <c:idx val="1"/>
          <c:order val="1"/>
          <c:tx>
            <c:v>Budget</c:v>
          </c:tx>
          <c:spPr>
            <a:solidFill xmlns:a="http://schemas.openxmlformats.org/drawingml/2006/main">
              <a:srgbClr val="F4776A"/>
            </a:solidFill>
          </c:spPr>
          <c:cat>
            <c:numRef>
              <c:f>'Chart Data'!$C$2:$C$9</c:f>
              <c:numCache>
                <c:formatCode>General</c:formatCode>
                <c:ptCount val="8"/>
                <c:pt idx="0">
                  <c:v>01</c:v>
                </c:pt>
                <c:pt idx="1">
                  <c:v>02</c:v>
                </c:pt>
                <c:pt idx="2">
                  <c:v>03</c:v>
                </c:pt>
                <c:pt idx="3">
                  <c:v>04</c:v>
                </c:pt>
                <c:pt idx="4">
                  <c:v>05</c:v>
                </c:pt>
                <c:pt idx="5">
                  <c:v>06</c:v>
                </c:pt>
                <c:pt idx="6">
                  <c:v>07</c:v>
                </c:pt>
                <c:pt idx="7">
                  <c:v>08</c:v>
                </c:pt>
              </c:numCache>
            </c:numRef>
          </c:cat>
          <c:val>
            <c:numRef>
              <c:f>'Chart Data'!$D$2:$D$9</c:f>
              <c:numCache>
                <c:formatCode>0.00</c:formatCode>
                <c:ptCount val="8"/>
                <c:pt idx="0">
                  <c:v>2.80317298</c:v>
                </c:pt>
                <c:pt idx="1">
                  <c:v>2.69610938</c:v>
                </c:pt>
                <c:pt idx="2">
                  <c:v>3.65392317</c:v>
                </c:pt>
                <c:pt idx="3">
                  <c:v>3.21416629</c:v>
                </c:pt>
                <c:pt idx="4">
                  <c:v>3.34896728</c:v>
                </c:pt>
                <c:pt idx="5">
                  <c:v>3.40331428</c:v>
                </c:pt>
                <c:pt idx="6">
                  <c:v>3.9210782</c:v>
                </c:pt>
                <c:pt idx="7">
                  <c:v>3.08636145</c:v>
                </c:pt>
              </c:numCache>
            </c:numRef>
          </c:val>
        </c:ser>
        <c:dLbls>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dLblPos val="outEnd"/>
          <c:showLegendKey val="0"/>
          <c:showVal val="0"/>
          <c:showCatName val="0"/>
          <c:showSerName val="0"/>
          <c:showPercent val="0"/>
          <c:showBubbleSize val="0"/>
          <c:showLeaderLines val="0"/>
        </c:dLbls>
        <c:gapWidth val="65"/>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crossAx val="48672768"/>
      </c:catAx>
      <c:valAx>
        <c:axId val="48672768"/>
        <c:scaling>
          <c:orientation val="minMax"/>
        </c:scaling>
        <c:delete val="0"/>
        <c:axPos val="l"/>
        <c:majorGridlines>
          <c:spPr>
            <a:ln xmlns:a="http://schemas.openxmlformats.org/drawingml/2006/main" w="9525">
              <a:solidFill>
                <a:srgbClr val="E3D9EA"/>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75687D"/>
                </a:solidFill>
                <a:latin typeface="Helvetica Neue"/>
                <a:ea typeface="Helvetica Neue"/>
                <a:cs typeface="Helvetica Neue"/>
              </a:defRPr>
            </a:pPr>
          </a:p>
        </c:txPr>
        <c:crossAx val="48650112"/>
        <c:crossBetween val="between"/>
      </c:valAx>
      <c:spPr>
        <a:noFill xmlns:a="http://schemas.openxmlformats.org/drawingml/2006/main"/>
      </c:spPr>
    </c:plotArea>
    <c:legend>
      <c:legendPos val="b"/>
      <c:overlay val="0"/>
      <c:txPr>
        <a:bodyPr xmlns:a="http://schemas.openxmlformats.org/drawingml/2006/main" anchorCtr="1"/>
        <a:lstStyle xmlns:a="http://schemas.openxmlformats.org/drawingml/2006/main"/>
        <a:p xmlns:a="http://schemas.openxmlformats.org/drawingml/2006/main">
          <a:pPr>
            <a:defRPr sz="1425">
              <a:solidFill>
                <a:srgbClr val="392C45"/>
              </a:solidFill>
              <a:latin typeface="Helvetica Neue"/>
              <a:ea typeface="Helvetica Neue"/>
              <a:cs typeface="Helvetica Neue"/>
            </a:defRPr>
          </a:pPr>
        </a:p>
      </c:txPr>
    </c:legend>
    <c:plotVisOnly val="1"/>
  </c:chart>
  <c:spPr>
    <a:noFill xmlns:a="http://schemas.openxmlformats.org/drawingml/2006/mai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Actual minus budget</c:v>
          </c:tx>
          <c:spPr>
            <a:solidFill xmlns:a="http://schemas.openxmlformats.org/drawingml/2006/main">
              <a:srgbClr val="F4776A"/>
            </a:solidFill>
          </c:spPr>
          <c:invertIfNegative val="0"/>
          <c:cat>
            <c:strRef>
              <c:f>'Chart Data'!$A$2:$A$6</c:f>
              <c:strCache>
                <c:ptCount val="5"/>
                <c:pt idx="0">
                  <c:v>Household</c:v>
                </c:pt>
                <c:pt idx="1">
                  <c:v>Personal Care</c:v>
                </c:pt>
                <c:pt idx="2">
                  <c:v>Staples</c:v>
                </c:pt>
                <c:pt idx="3">
                  <c:v>Snacks</c:v>
                </c:pt>
                <c:pt idx="4">
                  <c:v>Beverages</c:v>
                </c:pt>
              </c:strCache>
            </c:strRef>
          </c:cat>
          <c:val>
            <c:numRef>
              <c:f>'Chart Data'!$B$2:$B$6</c:f>
              <c:numCache>
                <c:formatCode>0.00</c:formatCode>
                <c:ptCount val="5"/>
                <c:pt idx="0">
                  <c:v>-1.4638636</c:v>
                </c:pt>
                <c:pt idx="1">
                  <c:v>-0.49606929</c:v>
                </c:pt>
                <c:pt idx="2">
                  <c:v>-0.23577483</c:v>
                </c:pt>
                <c:pt idx="3">
                  <c:v>0.03663194</c:v>
                </c:pt>
                <c:pt idx="4">
                  <c:v>0.05596384</c:v>
                </c:pt>
              </c:numCache>
            </c:numRef>
          </c:val>
        </c:ser>
        <c:dLbls>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dLblPos val="outEnd"/>
          <c:showLegendKey val="0"/>
          <c:showVal val="0"/>
          <c:showCatName val="0"/>
          <c:showSerName val="0"/>
          <c:showPercent val="0"/>
          <c:showBubbleSize val="0"/>
          <c:showLeaderLines val="0"/>
        </c:dLbls>
        <c:gapWidth val="65"/>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crossAx val="48672768"/>
      </c:catAx>
      <c:valAx>
        <c:axId val="48672768"/>
        <c:scaling>
          <c:orientation val="minMax"/>
        </c:scaling>
        <c:delete val="0"/>
        <c:axPos val="l"/>
        <c:majorGridlines>
          <c:spPr>
            <a:ln xmlns:a="http://schemas.openxmlformats.org/drawingml/2006/main" w="9525">
              <a:solidFill>
                <a:srgbClr val="E3D9EA"/>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75687D"/>
                </a:solidFill>
                <a:latin typeface="Helvetica Neue"/>
                <a:ea typeface="Helvetica Neue"/>
                <a:cs typeface="Helvetica Neue"/>
              </a:defRPr>
            </a:pPr>
          </a:p>
        </c:txPr>
        <c:crossAx val="48650112"/>
        <c:crossBetween val="between"/>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2025</c:v>
          </c:tx>
          <c:spPr>
            <a:solidFill xmlns:a="http://schemas.openxmlformats.org/drawingml/2006/main">
              <a:srgbClr val="B9A1CD"/>
            </a:solidFill>
          </c:spPr>
          <c:cat>
            <c:strRef>
              <c:f>'Chart Data'!$A$2:$A$6</c:f>
              <c:strCache>
                <c:ptCount val="5"/>
                <c:pt idx="0">
                  <c:v>Personal Care</c:v>
                </c:pt>
                <c:pt idx="1">
                  <c:v>Household</c:v>
                </c:pt>
                <c:pt idx="2">
                  <c:v>Staples</c:v>
                </c:pt>
                <c:pt idx="3">
                  <c:v>Beverages</c:v>
                </c:pt>
                <c:pt idx="4">
                  <c:v>Snacks</c:v>
                </c:pt>
              </c:strCache>
            </c:strRef>
          </c:cat>
          <c:val>
            <c:numRef>
              <c:f>'Chart Data'!$B$2:$B$6</c:f>
              <c:numCache>
                <c:formatCode>0.00</c:formatCode>
                <c:ptCount val="5"/>
                <c:pt idx="0">
                  <c:v>2.2191748</c:v>
                </c:pt>
                <c:pt idx="1">
                  <c:v>0.87993545</c:v>
                </c:pt>
                <c:pt idx="2">
                  <c:v>0.36312352</c:v>
                </c:pt>
                <c:pt idx="3">
                  <c:v>0.34553835</c:v>
                </c:pt>
                <c:pt idx="4">
                  <c:v>0.37717844</c:v>
                </c:pt>
              </c:numCache>
            </c:numRef>
          </c:val>
        </c:ser>
        <c:ser>
          <c:idx val="1"/>
          <c:order val="1"/>
          <c:tx>
            <c:v>2026</c:v>
          </c:tx>
          <c:spPr>
            <a:solidFill xmlns:a="http://schemas.openxmlformats.org/drawingml/2006/main">
              <a:srgbClr val="5B2A86"/>
            </a:solidFill>
          </c:spPr>
          <c:cat>
            <c:strRef>
              <c:f>'Chart Data'!$C$2:$C$6</c:f>
              <c:strCache>
                <c:ptCount val="5"/>
                <c:pt idx="0">
                  <c:v>Personal Care</c:v>
                </c:pt>
                <c:pt idx="1">
                  <c:v>Household</c:v>
                </c:pt>
                <c:pt idx="2">
                  <c:v>Staples</c:v>
                </c:pt>
                <c:pt idx="3">
                  <c:v>Beverages</c:v>
                </c:pt>
                <c:pt idx="4">
                  <c:v>Snacks</c:v>
                </c:pt>
              </c:strCache>
            </c:strRef>
          </c:cat>
          <c:val>
            <c:numRef>
              <c:f>'Chart Data'!$D$2:$D$6</c:f>
              <c:numCache>
                <c:formatCode>0.00</c:formatCode>
                <c:ptCount val="5"/>
                <c:pt idx="0">
                  <c:v>2.62735549</c:v>
                </c:pt>
                <c:pt idx="1">
                  <c:v>0.76474957</c:v>
                </c:pt>
                <c:pt idx="2">
                  <c:v>0.30693624</c:v>
                </c:pt>
                <c:pt idx="3">
                  <c:v>0.38092165</c:v>
                </c:pt>
                <c:pt idx="4">
                  <c:v>0.44380722</c:v>
                </c:pt>
              </c:numCache>
            </c:numRef>
          </c:val>
        </c:ser>
        <c:dLbls>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dLblPos val="outEnd"/>
          <c:showLegendKey val="0"/>
          <c:showVal val="0"/>
          <c:showCatName val="0"/>
          <c:showSerName val="0"/>
          <c:showPercent val="0"/>
          <c:showBubbleSize val="0"/>
          <c:showLeaderLines val="0"/>
        </c:dLbls>
        <c:gapWidth val="65"/>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crossAx val="48672768"/>
      </c:catAx>
      <c:valAx>
        <c:axId val="48672768"/>
        <c:scaling>
          <c:orientation val="minMax"/>
        </c:scaling>
        <c:delete val="0"/>
        <c:axPos val="l"/>
        <c:majorGridlines>
          <c:spPr>
            <a:ln xmlns:a="http://schemas.openxmlformats.org/drawingml/2006/main" w="9525">
              <a:solidFill>
                <a:srgbClr val="E3D9EA"/>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75687D"/>
                </a:solidFill>
                <a:latin typeface="Helvetica Neue"/>
                <a:ea typeface="Helvetica Neue"/>
                <a:cs typeface="Helvetica Neue"/>
              </a:defRPr>
            </a:pPr>
          </a:p>
        </c:txPr>
        <c:crossAx val="48650112"/>
        <c:crossBetween val="between"/>
      </c:valAx>
      <c:spPr>
        <a:noFill xmlns:a="http://schemas.openxmlformats.org/drawingml/2006/main"/>
      </c:spPr>
    </c:plotArea>
    <c:legend>
      <c:legendPos val="b"/>
      <c:overlay val="0"/>
      <c:txPr>
        <a:bodyPr xmlns:a="http://schemas.openxmlformats.org/drawingml/2006/main" anchorCtr="1"/>
        <a:lstStyle xmlns:a="http://schemas.openxmlformats.org/drawingml/2006/main"/>
        <a:p xmlns:a="http://schemas.openxmlformats.org/drawingml/2006/main">
          <a:pPr>
            <a:defRPr sz="1425">
              <a:solidFill>
                <a:srgbClr val="392C45"/>
              </a:solidFill>
              <a:latin typeface="Helvetica Neue"/>
              <a:ea typeface="Helvetica Neue"/>
              <a:cs typeface="Helvetica Neue"/>
            </a:defRPr>
          </a:pPr>
        </a:p>
      </c:txPr>
    </c:legend>
    <c:plotVisOnly val="1"/>
  </c:chart>
  <c:spPr>
    <a:noFill xmlns:a="http://schemas.openxmlformats.org/drawingml/2006/mai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Gross margin</c:v>
          </c:tx>
          <c:spPr>
            <a:solidFill xmlns:a="http://schemas.openxmlformats.org/drawingml/2006/main">
              <a:srgbClr val="5B2A86"/>
            </a:solidFill>
          </c:spPr>
          <c:cat>
            <c:strRef>
              <c:f>'Chart Data'!$A$2:$A$6</c:f>
              <c:strCache>
                <c:ptCount val="5"/>
                <c:pt idx="0">
                  <c:v>Wholesale</c:v>
                </c:pt>
                <c:pt idx="1">
                  <c:v>Supermarket</c:v>
                </c:pt>
                <c:pt idx="2">
                  <c:v>Retail</c:v>
                </c:pt>
                <c:pt idx="3">
                  <c:v>HoReCa</c:v>
                </c:pt>
                <c:pt idx="4">
                  <c:v>E-Commerce</c:v>
                </c:pt>
              </c:strCache>
            </c:strRef>
          </c:cat>
          <c:val>
            <c:numRef>
              <c:f>'Chart Data'!$B$2:$B$6</c:f>
              <c:numCache>
                <c:formatCode>0.0%</c:formatCode>
                <c:ptCount val="5"/>
                <c:pt idx="0">
                  <c:v>0.17601314</c:v>
                </c:pt>
                <c:pt idx="1">
                  <c:v>0.18254427</c:v>
                </c:pt>
                <c:pt idx="2">
                  <c:v>0.21759364</c:v>
                </c:pt>
                <c:pt idx="3">
                  <c:v>0.20246627</c:v>
                </c:pt>
                <c:pt idx="4">
                  <c:v>0.21425757</c:v>
                </c:pt>
              </c:numCache>
            </c:numRef>
          </c:val>
        </c:ser>
        <c:dLbls>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dLblPos val="outEnd"/>
          <c:showLegendKey val="0"/>
          <c:showVal val="0"/>
          <c:showCatName val="0"/>
          <c:showSerName val="0"/>
          <c:showPercent val="0"/>
          <c:showBubbleSize val="0"/>
          <c:showLeaderLines val="0"/>
        </c:dLbls>
        <c:gapWidth val="65"/>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crossAx val="48672768"/>
      </c:catAx>
      <c:valAx>
        <c:axId val="48672768"/>
        <c:scaling>
          <c:orientation val="minMax"/>
          <c:max val="0.25"/>
        </c:scaling>
        <c:delete val="0"/>
        <c:axPos val="l"/>
        <c:majorGridlines>
          <c:spPr>
            <a:ln xmlns:a="http://schemas.openxmlformats.org/drawingml/2006/main" w="9525">
              <a:solidFill>
                <a:srgbClr val="E3D9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75687D"/>
                </a:solidFill>
                <a:latin typeface="Helvetica Neue"/>
                <a:ea typeface="Helvetica Neue"/>
                <a:cs typeface="Helvetica Neue"/>
              </a:defRPr>
            </a:pPr>
          </a:p>
        </c:txPr>
        <c:crossAx val="48650112"/>
        <c:crossBetween val="between"/>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Revenue YoY</c:v>
          </c:tx>
          <c:spPr>
            <a:solidFill xmlns:a="http://schemas.openxmlformats.org/drawingml/2006/main">
              <a:srgbClr val="5B2A86"/>
            </a:solidFill>
          </c:spPr>
          <c:cat>
            <c:strRef>
              <c:f>'Chart Data'!$A$2:$A$8</c:f>
              <c:strCache>
                <c:ptCount val="7"/>
                <c:pt idx="0">
                  <c:v>Nairobi</c:v>
                </c:pt>
                <c:pt idx="1">
                  <c:v>Rift Valley</c:v>
                </c:pt>
                <c:pt idx="2">
                  <c:v>Central</c:v>
                </c:pt>
                <c:pt idx="3">
                  <c:v>Nyanza</c:v>
                </c:pt>
                <c:pt idx="4">
                  <c:v>Western</c:v>
                </c:pt>
                <c:pt idx="5">
                  <c:v>Coast</c:v>
                </c:pt>
                <c:pt idx="6">
                  <c:v>Eastern</c:v>
                </c:pt>
              </c:strCache>
            </c:strRef>
          </c:cat>
          <c:val>
            <c:numRef>
              <c:f>'Chart Data'!$B$2:$B$8</c:f>
              <c:numCache>
                <c:formatCode>0.0%</c:formatCode>
                <c:ptCount val="7"/>
                <c:pt idx="0">
                  <c:v>0.20833189</c:v>
                </c:pt>
                <c:pt idx="1">
                  <c:v>0.2807413</c:v>
                </c:pt>
                <c:pt idx="2">
                  <c:v>0.19488262</c:v>
                </c:pt>
                <c:pt idx="3">
                  <c:v>0.21874738</c:v>
                </c:pt>
                <c:pt idx="4">
                  <c:v>0.30748349</c:v>
                </c:pt>
                <c:pt idx="5">
                  <c:v>0.1201075</c:v>
                </c:pt>
                <c:pt idx="6">
                  <c:v>0.16412527</c:v>
                </c:pt>
              </c:numCache>
            </c:numRef>
          </c:val>
        </c:ser>
        <c:dLbls>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dLblPos val="outEnd"/>
          <c:showLegendKey val="0"/>
          <c:showVal val="0"/>
          <c:showCatName val="0"/>
          <c:showSerName val="0"/>
          <c:showPercent val="0"/>
          <c:showBubbleSize val="0"/>
          <c:showLeaderLines val="0"/>
        </c:dLbls>
        <c:gapWidth val="65"/>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392C45"/>
                </a:solidFill>
                <a:latin typeface="Helvetica Neue"/>
                <a:ea typeface="Helvetica Neue"/>
                <a:cs typeface="Helvetica Neue"/>
              </a:defRPr>
            </a:pPr>
          </a:p>
        </c:txPr>
        <c:crossAx val="48672768"/>
      </c:catAx>
      <c:valAx>
        <c:axId val="48672768"/>
        <c:scaling>
          <c:orientation val="minMax"/>
        </c:scaling>
        <c:delete val="0"/>
        <c:axPos val="l"/>
        <c:majorGridlines>
          <c:spPr>
            <a:ln xmlns:a="http://schemas.openxmlformats.org/drawingml/2006/main" w="9525">
              <a:solidFill>
                <a:srgbClr val="E3D9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75687D"/>
                </a:solidFill>
                <a:latin typeface="Helvetica Neue"/>
                <a:ea typeface="Helvetica Neue"/>
                <a:cs typeface="Helvetica Neue"/>
              </a:defRPr>
            </a:pPr>
          </a:p>
        </c:txPr>
        <c:crossAx val="48650112"/>
        <c:crossBetween val="between"/>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26123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69D9B95-8826-4EE4-AC4A-2911E283BE98}"/>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Growing sales.</a:t>
            </a:r>
          </a:p>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Shrinking margins.</a:t>
            </a:r>
          </a:p>
        </p:txBody>
      </p:sp>
      <p:sp>
        <p:nvSpPr>
          <p:cNvPr id="2" name="">
            <a:extLst xmlns:a="http://schemas.openxmlformats.org/drawingml/2006/main">
              <a:ext uri="{FF2B5EF4-FFF2-40B4-BE49-F238E27FC236}">
                <a16:creationId xmlns:a16="http://schemas.microsoft.com/office/drawing/2014/main" id="{77A96A69-A70A-4863-AABD-790F4CB41889}"/>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DCCDE8"/>
                </a:solidFill>
                <a:latin typeface="Helvetica Neue"/>
                <a:ea typeface="Helvetica Neue"/>
                <a:cs typeface="Helvetica Neue"/>
              </a:defRPr>
            </a:pPr>
            <a:r>
              <a:rPr sz="1575" b="0">
                <a:solidFill>
                  <a:srgbClr val="DCCDE8"/>
                </a:solidFill>
                <a:latin typeface="Helvetica Neue"/>
                <a:ea typeface="Helvetica Neue"/>
                <a:cs typeface="Helvetica Neue"/>
              </a:rPr>
              <a:t>Stakeholder review  /  January–August 2026</a:t>
            </a:r>
          </a:p>
        </p:txBody>
      </p:sp>
      <p:sp>
        <p:nvSpPr>
          <p:cNvPr id="3" name="">
            <a:extLst xmlns:a="http://schemas.openxmlformats.org/drawingml/2006/main">
              <a:ext uri="{FF2B5EF4-FFF2-40B4-BE49-F238E27FC236}">
                <a16:creationId xmlns:a16="http://schemas.microsoft.com/office/drawing/2014/main" id="{4749FDA8-D53F-4E99-B36C-C0D4A2309683}"/>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DCCDE8"/>
                </a:solidFill>
                <a:latin typeface="Helvetica Neue"/>
                <a:ea typeface="Helvetica Neue"/>
                <a:cs typeface="Helvetica Neue"/>
              </a:defRPr>
            </a:pPr>
            <a:r>
              <a:rPr sz="1125" b="0">
                <a:solidFill>
                  <a:srgbClr val="DCCDE8"/>
                </a:solidFill>
                <a:latin typeface="Helvetica Neue"/>
                <a:ea typeface="Helvetica Neue"/>
                <a:cs typeface="Helvetica Neue"/>
              </a:rPr>
              <a:t>SYNTHETIC DATA · Lesley Maore · Portfolio analysis</a:t>
            </a:r>
          </a:p>
        </p:txBody>
      </p:sp>
      <p:sp>
        <p:nvSpPr>
          <p:cNvPr id="4" name="">
            <a:extLst xmlns:a="http://schemas.openxmlformats.org/drawingml/2006/main">
              <a:ext uri="{FF2B5EF4-FFF2-40B4-BE49-F238E27FC236}">
                <a16:creationId xmlns:a16="http://schemas.microsoft.com/office/drawing/2014/main" id="{1BE44EA0-2A3C-41B3-A424-50849995D07B}"/>
              </a:ext>
            </a:extLst>
          </p:cNvPr>
          <p:cNvSpPr>
            <a:spLocks xmlns:a="http://schemas.openxmlformats.org/drawingml/2006/main" noGrp="1"/>
          </p:cNvSpPr>
          <p:nvPr/>
        </p:nvSpPr>
        <p:spPr>
          <a:xfrm xmlns:a="http://schemas.openxmlformats.org/drawingml/2006/main">
            <a:off x="628650" y="2828925"/>
            <a:ext cx="95250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F4776A"/>
                </a:solidFill>
                <a:latin typeface="Helvetica Neue"/>
                <a:ea typeface="Helvetica Neue"/>
                <a:cs typeface="Helvetica Neue"/>
              </a:defRPr>
            </a:pPr>
            <a:r>
              <a:rPr sz="4050" b="1">
                <a:solidFill>
                  <a:srgbClr val="F4776A"/>
                </a:solidFill>
                <a:latin typeface="Helvetica Neue"/>
                <a:ea typeface="Helvetica Neue"/>
                <a:cs typeface="Helvetica Neue"/>
              </a:rPr>
              <a:t>Are rising sales translating</a:t>
            </a:r>
          </a:p>
          <a:p xmlns:a="http://schemas.openxmlformats.org/drawingml/2006/main">
            <a:pPr>
              <a:defRPr sz="4050" b="1">
                <a:solidFill>
                  <a:srgbClr val="F4776A"/>
                </a:solidFill>
                <a:latin typeface="Helvetica Neue"/>
                <a:ea typeface="Helvetica Neue"/>
                <a:cs typeface="Helvetica Neue"/>
              </a:defRPr>
            </a:pPr>
            <a:r>
              <a:rPr sz="4050" b="1">
                <a:solidFill>
                  <a:srgbClr val="F4776A"/>
                </a:solidFill>
                <a:latin typeface="Helvetica Neue"/>
                <a:ea typeface="Helvetica Neue"/>
                <a:cs typeface="Helvetica Neue"/>
              </a:rPr>
              <a:t>into stronger profits?</a:t>
            </a:r>
          </a:p>
        </p:txBody>
      </p:sp>
      <p:sp>
        <p:nvSpPr>
          <p:cNvPr id="5" name="">
            <a:extLst xmlns:a="http://schemas.openxmlformats.org/drawingml/2006/main">
              <a:ext uri="{FF2B5EF4-FFF2-40B4-BE49-F238E27FC236}">
                <a16:creationId xmlns:a16="http://schemas.microsoft.com/office/drawing/2014/main" id="{5571B954-265E-4919-B584-3BAFBBBD3EE9}"/>
              </a:ext>
            </a:extLst>
          </p:cNvPr>
          <p:cNvSpPr>
            <a:spLocks xmlns:a="http://schemas.openxmlformats.org/drawingml/2006/main" noGrp="1"/>
          </p:cNvSpPr>
          <p:nvPr/>
        </p:nvSpPr>
        <p:spPr>
          <a:xfrm xmlns:a="http://schemas.openxmlformats.org/drawingml/2006/main">
            <a:off x="647700" y="4924425"/>
            <a:ext cx="9525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FFFFFF"/>
                </a:solidFill>
                <a:latin typeface="Helvetica Neue"/>
                <a:ea typeface="Helvetica Neue"/>
                <a:cs typeface="Helvetica Neue"/>
              </a:defRPr>
            </a:pPr>
            <a:r>
              <a:rPr sz="2100" b="0">
                <a:solidFill>
                  <a:srgbClr val="FFFFFF"/>
                </a:solidFill>
                <a:latin typeface="Helvetica Neue"/>
                <a:ea typeface="Helvetica Neue"/>
                <a:cs typeface="Helvetica Neue"/>
              </a:rPr>
              <a:t>Mara Consumer Distribution Ltd.</a:t>
            </a:r>
          </a:p>
          <a:p xmlns:a="http://schemas.openxmlformats.org/drawingml/2006/main">
            <a:pPr>
              <a:defRPr sz="2100" b="0">
                <a:solidFill>
                  <a:srgbClr val="FFFFFF"/>
                </a:solidFill>
                <a:latin typeface="Helvetica Neue"/>
                <a:ea typeface="Helvetica Neue"/>
                <a:cs typeface="Helvetica Neue"/>
              </a:defRPr>
            </a:pPr>
            <a:r>
              <a:rPr sz="2100" b="0">
                <a:solidFill>
                  <a:srgbClr val="FFFFFF"/>
                </a:solidFill>
                <a:latin typeface="Helvetica Neue"/>
                <a:ea typeface="Helvetica Neue"/>
                <a:cs typeface="Helvetica Neue"/>
              </a:rPr>
              <a:t>Prepared by Lesley Maore</a:t>
            </a:r>
          </a:p>
        </p:txBody>
      </p:sp>
    </p:spTree>
    <p:extLst>
      <p:ext uri="{BB962C8B-B14F-4D97-AF65-F5344CB8AC3E}">
        <p14:creationId xmlns:p14="http://schemas.microsoft.com/office/powerpoint/2010/main" val="915279138"/>
      </p:ext>
    </p:extLst>
  </p:cSld>
</p:sld>
</file>

<file path=ppt/slides/slide2.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CEBC917-9230-4E46-9D1B-7AB4D78E7A89}"/>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The business question</a:t>
            </a:r>
          </a:p>
        </p:txBody>
      </p:sp>
      <p:sp>
        <p:nvSpPr>
          <p:cNvPr id="2" name="">
            <a:extLst xmlns:a="http://schemas.openxmlformats.org/drawingml/2006/main">
              <a:ext uri="{FF2B5EF4-FFF2-40B4-BE49-F238E27FC236}">
                <a16:creationId xmlns:a16="http://schemas.microsoft.com/office/drawing/2014/main" id="{C3816B03-B283-4B6A-B9EF-565FF5F8CEF1}"/>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A simulated management brief</a:t>
            </a:r>
          </a:p>
        </p:txBody>
      </p:sp>
      <p:sp>
        <p:nvSpPr>
          <p:cNvPr id="3" name="">
            <a:extLst xmlns:a="http://schemas.openxmlformats.org/drawingml/2006/main">
              <a:ext uri="{FF2B5EF4-FFF2-40B4-BE49-F238E27FC236}">
                <a16:creationId xmlns:a16="http://schemas.microsoft.com/office/drawing/2014/main" id="{6070E91D-AC64-45C1-ADBA-CCA84BDAC3AA}"/>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sp>
        <p:nvSpPr>
          <p:cNvPr id="4" name="">
            <a:extLst xmlns:a="http://schemas.openxmlformats.org/drawingml/2006/main">
              <a:ext uri="{FF2B5EF4-FFF2-40B4-BE49-F238E27FC236}">
                <a16:creationId xmlns:a16="http://schemas.microsoft.com/office/drawing/2014/main" id="{00C23689-493D-41FB-B436-27783B50BC36}"/>
              </a:ext>
            </a:extLst>
          </p:cNvPr>
          <p:cNvSpPr>
            <a:spLocks xmlns:a="http://schemas.openxmlformats.org/drawingml/2006/main" noGrp="1"/>
          </p:cNvSpPr>
          <p:nvPr/>
        </p:nvSpPr>
        <p:spPr>
          <a:xfrm xmlns:a="http://schemas.openxmlformats.org/drawingml/2006/main">
            <a:off x="628650" y="2190750"/>
            <a:ext cx="4857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5B2A86"/>
                </a:solidFill>
                <a:latin typeface="Helvetica Neue"/>
                <a:ea typeface="Helvetica Neue"/>
                <a:cs typeface="Helvetica Neue"/>
              </a:defRPr>
            </a:pPr>
            <a:r>
              <a:rPr sz="2250" b="1">
                <a:solidFill>
                  <a:srgbClr val="5B2A86"/>
                </a:solidFill>
                <a:latin typeface="Helvetica Neue"/>
                <a:ea typeface="Helvetica Neue"/>
                <a:cs typeface="Helvetica Neue"/>
              </a:rPr>
              <a:t>The business</a:t>
            </a:r>
          </a:p>
        </p:txBody>
      </p:sp>
      <p:sp>
        <p:nvSpPr>
          <p:cNvPr id="5" name="">
            <a:extLst xmlns:a="http://schemas.openxmlformats.org/drawingml/2006/main">
              <a:ext uri="{FF2B5EF4-FFF2-40B4-BE49-F238E27FC236}">
                <a16:creationId xmlns:a16="http://schemas.microsoft.com/office/drawing/2014/main" id="{41A22F3B-D2C4-4AAA-BD97-98FA02752F9E}"/>
              </a:ext>
            </a:extLst>
          </p:cNvPr>
          <p:cNvSpPr>
            <a:spLocks xmlns:a="http://schemas.openxmlformats.org/drawingml/2006/main" noGrp="1"/>
          </p:cNvSpPr>
          <p:nvPr/>
        </p:nvSpPr>
        <p:spPr>
          <a:xfrm xmlns:a="http://schemas.openxmlformats.org/drawingml/2006/main">
            <a:off x="628650" y="2790825"/>
            <a:ext cx="500062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392C45"/>
                </a:solidFill>
                <a:latin typeface="Helvetica Neue"/>
                <a:ea typeface="Helvetica Neue"/>
                <a:cs typeface="Helvetica Neue"/>
              </a:defRPr>
            </a:pPr>
            <a:r>
              <a:rPr sz="2175" b="0">
                <a:solidFill>
                  <a:srgbClr val="392C45"/>
                </a:solidFill>
                <a:latin typeface="Helvetica Neue"/>
                <a:ea typeface="Helvetica Neue"/>
                <a:cs typeface="Helvetica Neue"/>
              </a:rPr>
              <a:t>Mara is a fictional distributor selling everyday products through wholesalers, supermarkets, retailers, hospitality businesses, and e-commerce.</a:t>
            </a:r>
          </a:p>
        </p:txBody>
      </p:sp>
      <p:sp>
        <p:nvSpPr>
          <p:cNvPr id="6" name="">
            <a:extLst xmlns:a="http://schemas.openxmlformats.org/drawingml/2006/main">
              <a:ext uri="{FF2B5EF4-FFF2-40B4-BE49-F238E27FC236}">
                <a16:creationId xmlns:a16="http://schemas.microsoft.com/office/drawing/2014/main" id="{D6117943-66E2-447A-B26D-7DB1683250B1}"/>
              </a:ext>
            </a:extLst>
          </p:cNvPr>
          <p:cNvSpPr>
            <a:spLocks xmlns:a="http://schemas.openxmlformats.org/drawingml/2006/main" noGrp="1"/>
          </p:cNvSpPr>
          <p:nvPr/>
        </p:nvSpPr>
        <p:spPr>
          <a:xfrm xmlns:a="http://schemas.openxmlformats.org/drawingml/2006/main">
            <a:off x="6486525" y="2190750"/>
            <a:ext cx="5048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5B2A86"/>
                </a:solidFill>
                <a:latin typeface="Helvetica Neue"/>
                <a:ea typeface="Helvetica Neue"/>
                <a:cs typeface="Helvetica Neue"/>
              </a:defRPr>
            </a:pPr>
            <a:r>
              <a:rPr sz="2250" b="1">
                <a:solidFill>
                  <a:srgbClr val="5B2A86"/>
                </a:solidFill>
                <a:latin typeface="Helvetica Neue"/>
                <a:ea typeface="Helvetica Neue"/>
                <a:cs typeface="Helvetica Neue"/>
              </a:rPr>
              <a:t>The decision</a:t>
            </a:r>
          </a:p>
        </p:txBody>
      </p:sp>
      <p:sp>
        <p:nvSpPr>
          <p:cNvPr id="7" name="">
            <a:extLst xmlns:a="http://schemas.openxmlformats.org/drawingml/2006/main">
              <a:ext uri="{FF2B5EF4-FFF2-40B4-BE49-F238E27FC236}">
                <a16:creationId xmlns:a16="http://schemas.microsoft.com/office/drawing/2014/main" id="{0E400FAA-41D1-4F00-9846-9844EA142AA6}"/>
              </a:ext>
            </a:extLst>
          </p:cNvPr>
          <p:cNvSpPr>
            <a:spLocks xmlns:a="http://schemas.openxmlformats.org/drawingml/2006/main" noGrp="1"/>
          </p:cNvSpPr>
          <p:nvPr/>
        </p:nvSpPr>
        <p:spPr>
          <a:xfrm xmlns:a="http://schemas.openxmlformats.org/drawingml/2006/main">
            <a:off x="6486525" y="2790825"/>
            <a:ext cx="5000625"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92C45"/>
                </a:solidFill>
                <a:latin typeface="Helvetica Neue"/>
                <a:ea typeface="Helvetica Neue"/>
                <a:cs typeface="Helvetica Neue"/>
              </a:defRPr>
            </a:pPr>
            <a:r>
              <a:rPr sz="2325" b="0">
                <a:solidFill>
                  <a:srgbClr val="392C45"/>
                </a:solidFill>
                <a:latin typeface="Helvetica Neue"/>
                <a:ea typeface="Helvetica Neue"/>
                <a:cs typeface="Helvetica Neue"/>
              </a:rPr>
              <a:t>Are we growing profitably, meeting our revenue targets, and focusing on the right areas for investigation?</a:t>
            </a:r>
          </a:p>
        </p:txBody>
      </p:sp>
      <p:sp>
        <p:nvSpPr>
          <p:cNvPr id="8" name="">
            <a:extLst xmlns:a="http://schemas.openxmlformats.org/drawingml/2006/main">
              <a:ext uri="{FF2B5EF4-FFF2-40B4-BE49-F238E27FC236}">
                <a16:creationId xmlns:a16="http://schemas.microsoft.com/office/drawing/2014/main" id="{F60940EA-B405-495F-AD86-531116AE3918}"/>
              </a:ext>
            </a:extLst>
          </p:cNvPr>
          <p:cNvSpPr>
            <a:spLocks xmlns:a="http://schemas.openxmlformats.org/drawingml/2006/main" noGrp="1"/>
          </p:cNvSpPr>
          <p:nvPr/>
        </p:nvSpPr>
        <p:spPr>
          <a:xfrm xmlns:a="http://schemas.openxmlformats.org/drawingml/2006/main">
            <a:off x="628650" y="5276850"/>
            <a:ext cx="107632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92C45"/>
                </a:solidFill>
                <a:latin typeface="Helvetica Neue"/>
                <a:ea typeface="Helvetica Neue"/>
                <a:cs typeface="Helvetica Neue"/>
              </a:defRPr>
            </a:pPr>
            <a:r>
              <a:rPr sz="1950" b="0">
                <a:solidFill>
                  <a:srgbClr val="392C45"/>
                </a:solidFill>
                <a:latin typeface="Helvetica Neue"/>
                <a:ea typeface="Helvetica Neue"/>
                <a:cs typeface="Helvetica Neue"/>
              </a:rPr>
              <a:t>For commercial leadership, Finance, and category and regional managers.</a:t>
            </a:r>
          </a:p>
          <a:p xmlns:a="http://schemas.openxmlformats.org/drawingml/2006/main">
            <a:pPr>
              <a:defRPr sz="1950" b="0">
                <a:solidFill>
                  <a:srgbClr val="392C45"/>
                </a:solidFill>
                <a:latin typeface="Helvetica Neue"/>
                <a:ea typeface="Helvetica Neue"/>
                <a:cs typeface="Helvetica Neue"/>
              </a:defRPr>
            </a:pPr>
            <a:r>
              <a:rPr sz="1950" b="0">
                <a:solidFill>
                  <a:srgbClr val="392C45"/>
                </a:solidFill>
                <a:latin typeface="Helvetica Neue"/>
                <a:ea typeface="Helvetica Neue"/>
                <a:cs typeface="Helvetica Neue"/>
              </a:rPr>
              <a:t>This review proposes priorities; no actions have been implemented.</a:t>
            </a:r>
          </a:p>
        </p:txBody>
      </p:sp>
    </p:spTree>
    <p:extLst>
      <p:ext uri="{BB962C8B-B14F-4D97-AF65-F5344CB8AC3E}">
        <p14:creationId xmlns:p14="http://schemas.microsoft.com/office/powerpoint/2010/main" val="1411935976"/>
      </p:ext>
    </p:extLst>
  </p:cSld>
</p:sld>
</file>

<file path=ppt/slides/slide3.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65264C6-166D-4A95-9959-901EDD13E009}"/>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The numbers, in everyday language</a:t>
            </a:r>
          </a:p>
        </p:txBody>
      </p:sp>
      <p:sp>
        <p:nvSpPr>
          <p:cNvPr id="2" name="">
            <a:extLst xmlns:a="http://schemas.openxmlformats.org/drawingml/2006/main">
              <a:ext uri="{FF2B5EF4-FFF2-40B4-BE49-F238E27FC236}">
                <a16:creationId xmlns:a16="http://schemas.microsoft.com/office/drawing/2014/main" id="{3C062DC5-E24E-484A-995F-89EEF0B65196}"/>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A shared starting point for everyone in the meeting</a:t>
            </a:r>
          </a:p>
        </p:txBody>
      </p:sp>
      <p:sp>
        <p:nvSpPr>
          <p:cNvPr id="3" name="">
            <a:extLst xmlns:a="http://schemas.openxmlformats.org/drawingml/2006/main">
              <a:ext uri="{FF2B5EF4-FFF2-40B4-BE49-F238E27FC236}">
                <a16:creationId xmlns:a16="http://schemas.microsoft.com/office/drawing/2014/main" id="{5FA409EC-744E-44D5-A173-3E2B56F25169}"/>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sp>
        <p:nvSpPr>
          <p:cNvPr id="4" name="">
            <a:extLst xmlns:a="http://schemas.openxmlformats.org/drawingml/2006/main">
              <a:ext uri="{FF2B5EF4-FFF2-40B4-BE49-F238E27FC236}">
                <a16:creationId xmlns:a16="http://schemas.microsoft.com/office/drawing/2014/main" id="{40466D07-28E9-42D0-8C76-7B8753880C87}"/>
              </a:ext>
            </a:extLst>
          </p:cNvPr>
          <p:cNvSpPr>
            <a:spLocks xmlns:a="http://schemas.openxmlformats.org/drawingml/2006/main" noGrp="1"/>
          </p:cNvSpPr>
          <p:nvPr/>
        </p:nvSpPr>
        <p:spPr>
          <a:xfrm xmlns:a="http://schemas.openxmlformats.org/drawingml/2006/main">
            <a:off x="628650" y="2095500"/>
            <a:ext cx="2619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5B2A86"/>
                </a:solidFill>
                <a:latin typeface="Helvetica Neue"/>
                <a:ea typeface="Helvetica Neue"/>
                <a:cs typeface="Helvetica Neue"/>
              </a:defRPr>
            </a:pPr>
            <a:r>
              <a:rPr sz="2175" b="1">
                <a:solidFill>
                  <a:srgbClr val="5B2A86"/>
                </a:solidFill>
                <a:latin typeface="Helvetica Neue"/>
                <a:ea typeface="Helvetica Neue"/>
                <a:cs typeface="Helvetica Neue"/>
              </a:rPr>
              <a:t>Revenue</a:t>
            </a:r>
          </a:p>
        </p:txBody>
      </p:sp>
      <p:sp>
        <p:nvSpPr>
          <p:cNvPr id="5" name="">
            <a:extLst xmlns:a="http://schemas.openxmlformats.org/drawingml/2006/main">
              <a:ext uri="{FF2B5EF4-FFF2-40B4-BE49-F238E27FC236}">
                <a16:creationId xmlns:a16="http://schemas.microsoft.com/office/drawing/2014/main" id="{79849652-D88F-4497-933C-4D02A84FAB8E}"/>
              </a:ext>
            </a:extLst>
          </p:cNvPr>
          <p:cNvSpPr>
            <a:spLocks xmlns:a="http://schemas.openxmlformats.org/drawingml/2006/main" noGrp="1"/>
          </p:cNvSpPr>
          <p:nvPr/>
        </p:nvSpPr>
        <p:spPr>
          <a:xfrm xmlns:a="http://schemas.openxmlformats.org/drawingml/2006/main">
            <a:off x="3714750" y="2095500"/>
            <a:ext cx="7715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392C45"/>
                </a:solidFill>
                <a:latin typeface="Helvetica Neue"/>
                <a:ea typeface="Helvetica Neue"/>
                <a:cs typeface="Helvetica Neue"/>
              </a:defRPr>
            </a:pPr>
            <a:r>
              <a:rPr sz="2175" b="0">
                <a:solidFill>
                  <a:srgbClr val="392C45"/>
                </a:solidFill>
                <a:latin typeface="Helvetica Neue"/>
                <a:ea typeface="Helvetica Neue"/>
                <a:cs typeface="Helvetica Neue"/>
              </a:rPr>
              <a:t>Sales value after discounts.</a:t>
            </a:r>
          </a:p>
        </p:txBody>
      </p:sp>
      <p:sp>
        <p:nvSpPr>
          <p:cNvPr id="6" name="">
            <a:extLst xmlns:a="http://schemas.openxmlformats.org/drawingml/2006/main">
              <a:ext uri="{FF2B5EF4-FFF2-40B4-BE49-F238E27FC236}">
                <a16:creationId xmlns:a16="http://schemas.microsoft.com/office/drawing/2014/main" id="{7FAFBC35-A078-42E6-A34C-F1FCA3A800AB}"/>
              </a:ext>
            </a:extLst>
          </p:cNvPr>
          <p:cNvSpPr>
            <a:spLocks xmlns:a="http://schemas.openxmlformats.org/drawingml/2006/main" noGrp="1"/>
          </p:cNvSpPr>
          <p:nvPr/>
        </p:nvSpPr>
        <p:spPr>
          <a:xfrm xmlns:a="http://schemas.openxmlformats.org/drawingml/2006/main">
            <a:off x="628650" y="2952750"/>
            <a:ext cx="2619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5B2A86"/>
                </a:solidFill>
                <a:latin typeface="Helvetica Neue"/>
                <a:ea typeface="Helvetica Neue"/>
                <a:cs typeface="Helvetica Neue"/>
              </a:defRPr>
            </a:pPr>
            <a:r>
              <a:rPr sz="2175" b="1">
                <a:solidFill>
                  <a:srgbClr val="5B2A86"/>
                </a:solidFill>
                <a:latin typeface="Helvetica Neue"/>
                <a:ea typeface="Helvetica Neue"/>
                <a:cs typeface="Helvetica Neue"/>
              </a:rPr>
              <a:t>Gross profit</a:t>
            </a:r>
          </a:p>
        </p:txBody>
      </p:sp>
      <p:sp>
        <p:nvSpPr>
          <p:cNvPr id="7" name="">
            <a:extLst xmlns:a="http://schemas.openxmlformats.org/drawingml/2006/main">
              <a:ext uri="{FF2B5EF4-FFF2-40B4-BE49-F238E27FC236}">
                <a16:creationId xmlns:a16="http://schemas.microsoft.com/office/drawing/2014/main" id="{71B49A25-0452-4E0B-A105-7C7A577C6515}"/>
              </a:ext>
            </a:extLst>
          </p:cNvPr>
          <p:cNvSpPr>
            <a:spLocks xmlns:a="http://schemas.openxmlformats.org/drawingml/2006/main" noGrp="1"/>
          </p:cNvSpPr>
          <p:nvPr/>
        </p:nvSpPr>
        <p:spPr>
          <a:xfrm xmlns:a="http://schemas.openxmlformats.org/drawingml/2006/main">
            <a:off x="3714750" y="2952750"/>
            <a:ext cx="77152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92C45"/>
                </a:solidFill>
                <a:latin typeface="Helvetica Neue"/>
                <a:ea typeface="Helvetica Neue"/>
                <a:cs typeface="Helvetica Neue"/>
              </a:defRPr>
            </a:pPr>
            <a:r>
              <a:rPr sz="2100" b="0">
                <a:solidFill>
                  <a:srgbClr val="392C45"/>
                </a:solidFill>
                <a:latin typeface="Helvetica Neue"/>
                <a:ea typeface="Helvetica Neue"/>
                <a:cs typeface="Helvetica Neue"/>
              </a:rPr>
              <a:t>Revenue minus the cost of products sold.</a:t>
            </a:r>
          </a:p>
          <a:p xmlns:a="http://schemas.openxmlformats.org/drawingml/2006/main">
            <a:pPr>
              <a:defRPr sz="2100" b="0">
                <a:solidFill>
                  <a:srgbClr val="392C45"/>
                </a:solidFill>
                <a:latin typeface="Helvetica Neue"/>
                <a:ea typeface="Helvetica Neue"/>
                <a:cs typeface="Helvetica Neue"/>
              </a:defRPr>
            </a:pPr>
            <a:r>
              <a:rPr sz="2100" b="0">
                <a:solidFill>
                  <a:srgbClr val="392C45"/>
                </a:solidFill>
                <a:latin typeface="Helvetica Neue"/>
                <a:ea typeface="Helvetica Neue"/>
                <a:cs typeface="Helvetica Neue"/>
              </a:rPr>
              <a:t>Rent, salaries and other operating expenses are not deducted.</a:t>
            </a:r>
          </a:p>
        </p:txBody>
      </p:sp>
      <p:sp>
        <p:nvSpPr>
          <p:cNvPr id="8" name="">
            <a:extLst xmlns:a="http://schemas.openxmlformats.org/drawingml/2006/main">
              <a:ext uri="{FF2B5EF4-FFF2-40B4-BE49-F238E27FC236}">
                <a16:creationId xmlns:a16="http://schemas.microsoft.com/office/drawing/2014/main" id="{29ED413B-A2A1-4836-A7A8-B1B28587AFA1}"/>
              </a:ext>
            </a:extLst>
          </p:cNvPr>
          <p:cNvSpPr>
            <a:spLocks xmlns:a="http://schemas.openxmlformats.org/drawingml/2006/main" noGrp="1"/>
          </p:cNvSpPr>
          <p:nvPr/>
        </p:nvSpPr>
        <p:spPr>
          <a:xfrm xmlns:a="http://schemas.openxmlformats.org/drawingml/2006/main">
            <a:off x="628650" y="4248150"/>
            <a:ext cx="2619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5B2A86"/>
                </a:solidFill>
                <a:latin typeface="Helvetica Neue"/>
                <a:ea typeface="Helvetica Neue"/>
                <a:cs typeface="Helvetica Neue"/>
              </a:defRPr>
            </a:pPr>
            <a:r>
              <a:rPr sz="2175" b="1">
                <a:solidFill>
                  <a:srgbClr val="5B2A86"/>
                </a:solidFill>
                <a:latin typeface="Helvetica Neue"/>
                <a:ea typeface="Helvetica Neue"/>
                <a:cs typeface="Helvetica Neue"/>
              </a:rPr>
              <a:t>Gross margin</a:t>
            </a:r>
          </a:p>
        </p:txBody>
      </p:sp>
      <p:sp>
        <p:nvSpPr>
          <p:cNvPr id="9" name="">
            <a:extLst xmlns:a="http://schemas.openxmlformats.org/drawingml/2006/main">
              <a:ext uri="{FF2B5EF4-FFF2-40B4-BE49-F238E27FC236}">
                <a16:creationId xmlns:a16="http://schemas.microsoft.com/office/drawing/2014/main" id="{9E445921-1CE9-4EBA-B42C-8C6A4FE5CA72}"/>
              </a:ext>
            </a:extLst>
          </p:cNvPr>
          <p:cNvSpPr>
            <a:spLocks xmlns:a="http://schemas.openxmlformats.org/drawingml/2006/main" noGrp="1"/>
          </p:cNvSpPr>
          <p:nvPr/>
        </p:nvSpPr>
        <p:spPr>
          <a:xfrm xmlns:a="http://schemas.openxmlformats.org/drawingml/2006/main">
            <a:off x="3714750" y="4248150"/>
            <a:ext cx="7715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92C45"/>
                </a:solidFill>
                <a:latin typeface="Helvetica Neue"/>
                <a:ea typeface="Helvetica Neue"/>
                <a:cs typeface="Helvetica Neue"/>
              </a:defRPr>
            </a:pPr>
            <a:r>
              <a:rPr sz="2100" b="0">
                <a:solidFill>
                  <a:srgbClr val="392C45"/>
                </a:solidFill>
                <a:latin typeface="Helvetica Neue"/>
                <a:ea typeface="Helvetica Neue"/>
                <a:cs typeface="Helvetica Neue"/>
              </a:rPr>
              <a:t>The share of revenue left as gross profit.</a:t>
            </a:r>
          </a:p>
          <a:p xmlns:a="http://schemas.openxmlformats.org/drawingml/2006/main">
            <a:pPr>
              <a:defRPr sz="2100" b="0">
                <a:solidFill>
                  <a:srgbClr val="392C45"/>
                </a:solidFill>
                <a:latin typeface="Helvetica Neue"/>
                <a:ea typeface="Helvetica Neue"/>
                <a:cs typeface="Helvetica Neue"/>
              </a:defRPr>
            </a:pPr>
            <a:r>
              <a:rPr sz="2100" b="0">
                <a:solidFill>
                  <a:srgbClr val="392C45"/>
                </a:solidFill>
                <a:latin typeface="Helvetica Neue"/>
                <a:ea typeface="Helvetica Neue"/>
                <a:cs typeface="Helvetica Neue"/>
              </a:rPr>
              <a:t>18.8% means about KES 18.80 from every KES 100 of sales.</a:t>
            </a:r>
          </a:p>
        </p:txBody>
      </p:sp>
      <p:sp>
        <p:nvSpPr>
          <p:cNvPr id="10" name="">
            <a:extLst xmlns:a="http://schemas.openxmlformats.org/drawingml/2006/main">
              <a:ext uri="{FF2B5EF4-FFF2-40B4-BE49-F238E27FC236}">
                <a16:creationId xmlns:a16="http://schemas.microsoft.com/office/drawing/2014/main" id="{A857179F-B68F-49E0-928D-B2A045B98702}"/>
              </a:ext>
            </a:extLst>
          </p:cNvPr>
          <p:cNvSpPr>
            <a:spLocks xmlns:a="http://schemas.openxmlformats.org/drawingml/2006/main" noGrp="1"/>
          </p:cNvSpPr>
          <p:nvPr/>
        </p:nvSpPr>
        <p:spPr>
          <a:xfrm xmlns:a="http://schemas.openxmlformats.org/drawingml/2006/main">
            <a:off x="628650" y="5495925"/>
            <a:ext cx="2619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5B2A86"/>
                </a:solidFill>
                <a:latin typeface="Helvetica Neue"/>
                <a:ea typeface="Helvetica Neue"/>
                <a:cs typeface="Helvetica Neue"/>
              </a:defRPr>
            </a:pPr>
            <a:r>
              <a:rPr sz="2175" b="1">
                <a:solidFill>
                  <a:srgbClr val="5B2A86"/>
                </a:solidFill>
                <a:latin typeface="Helvetica Neue"/>
                <a:ea typeface="Helvetica Neue"/>
                <a:cs typeface="Helvetica Neue"/>
              </a:rPr>
              <a:t>Budget variance</a:t>
            </a:r>
          </a:p>
        </p:txBody>
      </p:sp>
      <p:sp>
        <p:nvSpPr>
          <p:cNvPr id="11" name="">
            <a:extLst xmlns:a="http://schemas.openxmlformats.org/drawingml/2006/main">
              <a:ext uri="{FF2B5EF4-FFF2-40B4-BE49-F238E27FC236}">
                <a16:creationId xmlns:a16="http://schemas.microsoft.com/office/drawing/2014/main" id="{86379E57-796D-4D98-B9E4-79A8ABF587CE}"/>
              </a:ext>
            </a:extLst>
          </p:cNvPr>
          <p:cNvSpPr>
            <a:spLocks xmlns:a="http://schemas.openxmlformats.org/drawingml/2006/main" noGrp="1"/>
          </p:cNvSpPr>
          <p:nvPr/>
        </p:nvSpPr>
        <p:spPr>
          <a:xfrm xmlns:a="http://schemas.openxmlformats.org/drawingml/2006/main">
            <a:off x="3714750" y="5495925"/>
            <a:ext cx="77152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92C45"/>
                </a:solidFill>
                <a:latin typeface="Helvetica Neue"/>
                <a:ea typeface="Helvetica Neue"/>
                <a:cs typeface="Helvetica Neue"/>
              </a:defRPr>
            </a:pPr>
            <a:r>
              <a:rPr sz="2100" b="0">
                <a:solidFill>
                  <a:srgbClr val="392C45"/>
                </a:solidFill>
                <a:latin typeface="Helvetica Neue"/>
                <a:ea typeface="Helvetica Neue"/>
                <a:cs typeface="Helvetica Neue"/>
              </a:rPr>
              <a:t>The difference between actual sales and the sales target.</a:t>
            </a:r>
          </a:p>
        </p:txBody>
      </p:sp>
    </p:spTree>
    <p:extLst>
      <p:ext uri="{BB962C8B-B14F-4D97-AF65-F5344CB8AC3E}">
        <p14:creationId xmlns:p14="http://schemas.microsoft.com/office/powerpoint/2010/main" val="876681901"/>
      </p:ext>
    </p:extLst>
  </p:cSld>
</p:sld>
</file>

<file path=ppt/slides/slide4.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FE4609A6-CDE4-4869-B7B6-38C7BBE374FA}"/>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Sales grew faster than gross profit</a:t>
            </a:r>
          </a:p>
        </p:txBody>
      </p:sp>
      <p:sp>
        <p:nvSpPr>
          <p:cNvPr id="2" name="">
            <a:extLst xmlns:a="http://schemas.openxmlformats.org/drawingml/2006/main">
              <a:ext uri="{FF2B5EF4-FFF2-40B4-BE49-F238E27FC236}">
                <a16:creationId xmlns:a16="http://schemas.microsoft.com/office/drawing/2014/main" id="{A737344F-CB5A-402B-8C8C-19C7FF67613F}"/>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Are we growing profitably?</a:t>
            </a:r>
          </a:p>
        </p:txBody>
      </p:sp>
      <p:sp>
        <p:nvSpPr>
          <p:cNvPr id="3" name="">
            <a:extLst xmlns:a="http://schemas.openxmlformats.org/drawingml/2006/main">
              <a:ext uri="{FF2B5EF4-FFF2-40B4-BE49-F238E27FC236}">
                <a16:creationId xmlns:a16="http://schemas.microsoft.com/office/drawing/2014/main" id="{8156D56B-19A8-4E38-A997-E714447ECB2C}"/>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sp>
        <p:nvSpPr>
          <p:cNvPr id="4" name="">
            <a:extLst xmlns:a="http://schemas.openxmlformats.org/drawingml/2006/main">
              <a:ext uri="{FF2B5EF4-FFF2-40B4-BE49-F238E27FC236}">
                <a16:creationId xmlns:a16="http://schemas.microsoft.com/office/drawing/2014/main" id="{E322F842-E6F6-4647-BDDC-1C547160C594}"/>
              </a:ext>
            </a:extLst>
          </p:cNvPr>
          <p:cNvSpPr>
            <a:spLocks xmlns:a="http://schemas.openxmlformats.org/drawingml/2006/main" noGrp="1"/>
          </p:cNvSpPr>
          <p:nvPr/>
        </p:nvSpPr>
        <p:spPr>
          <a:xfrm xmlns:a="http://schemas.openxmlformats.org/drawingml/2006/main">
            <a:off x="609600" y="2266950"/>
            <a:ext cx="3619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5B2A86"/>
                </a:solidFill>
                <a:latin typeface="Helvetica Neue"/>
                <a:ea typeface="Helvetica Neue"/>
                <a:cs typeface="Helvetica Neue"/>
              </a:defRPr>
            </a:pPr>
            <a:r>
              <a:rPr sz="5700" b="1">
                <a:solidFill>
                  <a:srgbClr val="5B2A86"/>
                </a:solidFill>
                <a:latin typeface="Helvetica Neue"/>
                <a:ea typeface="Helvetica Neue"/>
                <a:cs typeface="Helvetica Neue"/>
              </a:rPr>
              <a:t>+21.9%</a:t>
            </a:r>
          </a:p>
        </p:txBody>
      </p:sp>
      <p:sp>
        <p:nvSpPr>
          <p:cNvPr id="5" name="">
            <a:extLst xmlns:a="http://schemas.openxmlformats.org/drawingml/2006/main">
              <a:ext uri="{FF2B5EF4-FFF2-40B4-BE49-F238E27FC236}">
                <a16:creationId xmlns:a16="http://schemas.microsoft.com/office/drawing/2014/main" id="{DA49DEF6-6FC1-449F-B672-988F11D3DA4B}"/>
              </a:ext>
            </a:extLst>
          </p:cNvPr>
          <p:cNvSpPr>
            <a:spLocks xmlns:a="http://schemas.openxmlformats.org/drawingml/2006/main" noGrp="1"/>
          </p:cNvSpPr>
          <p:nvPr/>
        </p:nvSpPr>
        <p:spPr>
          <a:xfrm xmlns:a="http://schemas.openxmlformats.org/drawingml/2006/main">
            <a:off x="628650" y="324802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92C45"/>
                </a:solidFill>
                <a:latin typeface="Helvetica Neue"/>
                <a:ea typeface="Helvetica Neue"/>
                <a:cs typeface="Helvetica Neue"/>
              </a:defRPr>
            </a:pPr>
            <a:r>
              <a:rPr sz="1950" b="0">
                <a:solidFill>
                  <a:srgbClr val="392C45"/>
                </a:solidFill>
                <a:latin typeface="Helvetica Neue"/>
                <a:ea typeface="Helvetica Neue"/>
                <a:cs typeface="Helvetica Neue"/>
              </a:rPr>
              <a:t>Revenue growth</a:t>
            </a:r>
          </a:p>
        </p:txBody>
      </p:sp>
      <p:sp>
        <p:nvSpPr>
          <p:cNvPr id="6" name="">
            <a:extLst xmlns:a="http://schemas.openxmlformats.org/drawingml/2006/main">
              <a:ext uri="{FF2B5EF4-FFF2-40B4-BE49-F238E27FC236}">
                <a16:creationId xmlns:a16="http://schemas.microsoft.com/office/drawing/2014/main" id="{62E37265-1938-46D4-88EE-77D00050B51E}"/>
              </a:ext>
            </a:extLst>
          </p:cNvPr>
          <p:cNvSpPr>
            <a:spLocks xmlns:a="http://schemas.openxmlformats.org/drawingml/2006/main" noGrp="1"/>
          </p:cNvSpPr>
          <p:nvPr/>
        </p:nvSpPr>
        <p:spPr>
          <a:xfrm xmlns:a="http://schemas.openxmlformats.org/drawingml/2006/main">
            <a:off x="4514850" y="2266950"/>
            <a:ext cx="3524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F4776A"/>
                </a:solidFill>
                <a:latin typeface="Helvetica Neue"/>
                <a:ea typeface="Helvetica Neue"/>
                <a:cs typeface="Helvetica Neue"/>
              </a:defRPr>
            </a:pPr>
            <a:r>
              <a:rPr sz="5700" b="1">
                <a:solidFill>
                  <a:srgbClr val="F4776A"/>
                </a:solidFill>
                <a:latin typeface="Helvetica Neue"/>
                <a:ea typeface="Helvetica Neue"/>
                <a:cs typeface="Helvetica Neue"/>
              </a:rPr>
              <a:t>+8.1%</a:t>
            </a:r>
          </a:p>
        </p:txBody>
      </p:sp>
      <p:sp>
        <p:nvSpPr>
          <p:cNvPr id="7" name="">
            <a:extLst xmlns:a="http://schemas.openxmlformats.org/drawingml/2006/main">
              <a:ext uri="{FF2B5EF4-FFF2-40B4-BE49-F238E27FC236}">
                <a16:creationId xmlns:a16="http://schemas.microsoft.com/office/drawing/2014/main" id="{E63C6A68-AFFE-4292-827B-5C4773D66601}"/>
              </a:ext>
            </a:extLst>
          </p:cNvPr>
          <p:cNvSpPr>
            <a:spLocks xmlns:a="http://schemas.openxmlformats.org/drawingml/2006/main" noGrp="1"/>
          </p:cNvSpPr>
          <p:nvPr/>
        </p:nvSpPr>
        <p:spPr>
          <a:xfrm xmlns:a="http://schemas.openxmlformats.org/drawingml/2006/main">
            <a:off x="4533900" y="3248025"/>
            <a:ext cx="3476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92C45"/>
                </a:solidFill>
                <a:latin typeface="Helvetica Neue"/>
                <a:ea typeface="Helvetica Neue"/>
                <a:cs typeface="Helvetica Neue"/>
              </a:defRPr>
            </a:pPr>
            <a:r>
              <a:rPr sz="1950" b="0">
                <a:solidFill>
                  <a:srgbClr val="392C45"/>
                </a:solidFill>
                <a:latin typeface="Helvetica Neue"/>
                <a:ea typeface="Helvetica Neue"/>
                <a:cs typeface="Helvetica Neue"/>
              </a:rPr>
              <a:t>Gross profit growth</a:t>
            </a:r>
          </a:p>
        </p:txBody>
      </p:sp>
      <p:sp>
        <p:nvSpPr>
          <p:cNvPr id="8" name="">
            <a:extLst xmlns:a="http://schemas.openxmlformats.org/drawingml/2006/main">
              <a:ext uri="{FF2B5EF4-FFF2-40B4-BE49-F238E27FC236}">
                <a16:creationId xmlns:a16="http://schemas.microsoft.com/office/drawing/2014/main" id="{0228F6D0-7848-40A8-93D5-4DD3E3E7AFD2}"/>
              </a:ext>
            </a:extLst>
          </p:cNvPr>
          <p:cNvSpPr>
            <a:spLocks xmlns:a="http://schemas.openxmlformats.org/drawingml/2006/main" noGrp="1"/>
          </p:cNvSpPr>
          <p:nvPr/>
        </p:nvSpPr>
        <p:spPr>
          <a:xfrm xmlns:a="http://schemas.openxmlformats.org/drawingml/2006/main">
            <a:off x="8420100" y="2266950"/>
            <a:ext cx="314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5B2A86"/>
                </a:solidFill>
                <a:latin typeface="Helvetica Neue"/>
                <a:ea typeface="Helvetica Neue"/>
                <a:cs typeface="Helvetica Neue"/>
              </a:defRPr>
            </a:pPr>
            <a:r>
              <a:rPr sz="5700" b="1">
                <a:solidFill>
                  <a:srgbClr val="5B2A86"/>
                </a:solidFill>
                <a:latin typeface="Helvetica Neue"/>
                <a:ea typeface="Helvetica Neue"/>
                <a:cs typeface="Helvetica Neue"/>
              </a:rPr>
              <a:t>18.8%</a:t>
            </a:r>
          </a:p>
        </p:txBody>
      </p:sp>
      <p:sp>
        <p:nvSpPr>
          <p:cNvPr id="9" name="">
            <a:extLst xmlns:a="http://schemas.openxmlformats.org/drawingml/2006/main">
              <a:ext uri="{FF2B5EF4-FFF2-40B4-BE49-F238E27FC236}">
                <a16:creationId xmlns:a16="http://schemas.microsoft.com/office/drawing/2014/main" id="{E135C468-9C26-4CD4-A6C8-8376E155B644}"/>
              </a:ext>
            </a:extLst>
          </p:cNvPr>
          <p:cNvSpPr>
            <a:spLocks xmlns:a="http://schemas.openxmlformats.org/drawingml/2006/main" noGrp="1"/>
          </p:cNvSpPr>
          <p:nvPr/>
        </p:nvSpPr>
        <p:spPr>
          <a:xfrm xmlns:a="http://schemas.openxmlformats.org/drawingml/2006/main">
            <a:off x="8439150" y="32480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92C45"/>
                </a:solidFill>
                <a:latin typeface="Helvetica Neue"/>
                <a:ea typeface="Helvetica Neue"/>
                <a:cs typeface="Helvetica Neue"/>
              </a:defRPr>
            </a:pPr>
            <a:r>
              <a:rPr sz="1950" b="0">
                <a:solidFill>
                  <a:srgbClr val="392C45"/>
                </a:solidFill>
                <a:latin typeface="Helvetica Neue"/>
                <a:ea typeface="Helvetica Neue"/>
                <a:cs typeface="Helvetica Neue"/>
              </a:rPr>
              <a:t>Gross margin</a:t>
            </a:r>
          </a:p>
        </p:txBody>
      </p:sp>
      <p:sp>
        <p:nvSpPr>
          <p:cNvPr id="10" name="">
            <a:extLst xmlns:a="http://schemas.openxmlformats.org/drawingml/2006/main">
              <a:ext uri="{FF2B5EF4-FFF2-40B4-BE49-F238E27FC236}">
                <a16:creationId xmlns:a16="http://schemas.microsoft.com/office/drawing/2014/main" id="{0C37481C-B060-4DD2-AA08-C7390E9B4288}"/>
              </a:ext>
            </a:extLst>
          </p:cNvPr>
          <p:cNvSpPr>
            <a:spLocks xmlns:a="http://schemas.openxmlformats.org/drawingml/2006/main" noGrp="1"/>
          </p:cNvSpPr>
          <p:nvPr/>
        </p:nvSpPr>
        <p:spPr>
          <a:xfrm xmlns:a="http://schemas.openxmlformats.org/drawingml/2006/main">
            <a:off x="628650" y="4191000"/>
            <a:ext cx="4905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92C45"/>
                </a:solidFill>
                <a:latin typeface="Helvetica Neue"/>
                <a:ea typeface="Helvetica Neue"/>
                <a:cs typeface="Helvetica Neue"/>
              </a:defRPr>
            </a:pPr>
            <a:r>
              <a:rPr sz="2325" b="0">
                <a:solidFill>
                  <a:srgbClr val="392C45"/>
                </a:solidFill>
                <a:latin typeface="Helvetica Neue"/>
                <a:ea typeface="Helvetica Neue"/>
                <a:cs typeface="Helvetica Neue"/>
              </a:rPr>
              <a:t>KES 24.02M revenue</a:t>
            </a:r>
          </a:p>
          <a:p xmlns:a="http://schemas.openxmlformats.org/drawingml/2006/main">
            <a:pPr>
              <a:defRPr sz="2325" b="0">
                <a:solidFill>
                  <a:srgbClr val="392C45"/>
                </a:solidFill>
                <a:latin typeface="Helvetica Neue"/>
                <a:ea typeface="Helvetica Neue"/>
                <a:cs typeface="Helvetica Neue"/>
              </a:defRPr>
            </a:pPr>
            <a:r>
              <a:rPr sz="2325" b="0">
                <a:solidFill>
                  <a:srgbClr val="392C45"/>
                </a:solidFill>
                <a:latin typeface="Helvetica Neue"/>
                <a:ea typeface="Helvetica Neue"/>
                <a:cs typeface="Helvetica Neue"/>
              </a:rPr>
              <a:t>KES 4.52M gross profit</a:t>
            </a:r>
          </a:p>
        </p:txBody>
      </p:sp>
      <p:sp>
        <p:nvSpPr>
          <p:cNvPr id="11" name="">
            <a:extLst xmlns:a="http://schemas.openxmlformats.org/drawingml/2006/main">
              <a:ext uri="{FF2B5EF4-FFF2-40B4-BE49-F238E27FC236}">
                <a16:creationId xmlns:a16="http://schemas.microsoft.com/office/drawing/2014/main" id="{BC643ACE-F183-4A03-AEF2-0D430FB380D7}"/>
              </a:ext>
            </a:extLst>
          </p:cNvPr>
          <p:cNvSpPr>
            <a:spLocks xmlns:a="http://schemas.openxmlformats.org/drawingml/2006/main" noGrp="1"/>
          </p:cNvSpPr>
          <p:nvPr/>
        </p:nvSpPr>
        <p:spPr>
          <a:xfrm xmlns:a="http://schemas.openxmlformats.org/drawingml/2006/main">
            <a:off x="6229350" y="4191000"/>
            <a:ext cx="5334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92C45"/>
                </a:solidFill>
                <a:latin typeface="Helvetica Neue"/>
                <a:ea typeface="Helvetica Neue"/>
                <a:cs typeface="Helvetica Neue"/>
              </a:defRPr>
            </a:pPr>
            <a:r>
              <a:rPr sz="2325" b="0">
                <a:solidFill>
                  <a:srgbClr val="392C45"/>
                </a:solidFill>
                <a:latin typeface="Helvetica Neue"/>
                <a:ea typeface="Helvetica Neue"/>
                <a:cs typeface="Helvetica Neue"/>
              </a:rPr>
              <a:t>Margin fell 2.41 percentage points</a:t>
            </a:r>
          </a:p>
          <a:p xmlns:a="http://schemas.openxmlformats.org/drawingml/2006/main">
            <a:pPr>
              <a:defRPr sz="2325" b="0">
                <a:solidFill>
                  <a:srgbClr val="392C45"/>
                </a:solidFill>
                <a:latin typeface="Helvetica Neue"/>
                <a:ea typeface="Helvetica Neue"/>
                <a:cs typeface="Helvetica Neue"/>
              </a:defRPr>
            </a:pPr>
            <a:r>
              <a:rPr sz="2325" b="0">
                <a:solidFill>
                  <a:srgbClr val="392C45"/>
                </a:solidFill>
                <a:latin typeface="Helvetica Neue"/>
                <a:ea typeface="Helvetica Neue"/>
                <a:cs typeface="Helvetica Neue"/>
              </a:rPr>
              <a:t>from 21.2% a year earlier.</a:t>
            </a:r>
          </a:p>
        </p:txBody>
      </p:sp>
      <p:sp>
        <p:nvSpPr>
          <p:cNvPr id="12" name="">
            <a:extLst xmlns:a="http://schemas.openxmlformats.org/drawingml/2006/main">
              <a:ext uri="{FF2B5EF4-FFF2-40B4-BE49-F238E27FC236}">
                <a16:creationId xmlns:a16="http://schemas.microsoft.com/office/drawing/2014/main" id="{40192FCD-CFCF-4156-8604-6457F82A01C2}"/>
              </a:ext>
            </a:extLst>
          </p:cNvPr>
          <p:cNvSpPr>
            <a:spLocks xmlns:a="http://schemas.openxmlformats.org/drawingml/2006/main" noGrp="1"/>
          </p:cNvSpPr>
          <p:nvPr/>
        </p:nvSpPr>
        <p:spPr>
          <a:xfrm xmlns:a="http://schemas.openxmlformats.org/drawingml/2006/main">
            <a:off x="628650" y="566737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5B2A86"/>
                </a:solidFill>
                <a:latin typeface="Helvetica Neue"/>
                <a:ea typeface="Helvetica Neue"/>
                <a:cs typeface="Helvetica Neue"/>
              </a:defRPr>
            </a:pPr>
            <a:r>
              <a:rPr sz="2025" b="1">
                <a:solidFill>
                  <a:srgbClr val="5B2A86"/>
                </a:solidFill>
                <a:latin typeface="Helvetica Neue"/>
                <a:ea typeface="Helvetica Neue"/>
                <a:cs typeface="Helvetica Neue"/>
              </a:rPr>
              <a:t>Decision focus: recover margin while protecting sales growth.</a:t>
            </a:r>
          </a:p>
        </p:txBody>
      </p:sp>
    </p:spTree>
    <p:extLst>
      <p:ext uri="{BB962C8B-B14F-4D97-AF65-F5344CB8AC3E}">
        <p14:creationId xmlns:p14="http://schemas.microsoft.com/office/powerpoint/2010/main" val="1522090356"/>
      </p:ext>
    </p:extLst>
  </p:cSld>
</p:sld>
</file>

<file path=ppt/slides/slide5.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6AAC74C-5BE6-42D1-9080-FB4DEA5BF6D5}"/>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The revenue gap is KES 2.10M</a:t>
            </a:r>
          </a:p>
        </p:txBody>
      </p:sp>
      <p:sp>
        <p:nvSpPr>
          <p:cNvPr id="2" name="">
            <a:extLst xmlns:a="http://schemas.openxmlformats.org/drawingml/2006/main">
              <a:ext uri="{FF2B5EF4-FFF2-40B4-BE49-F238E27FC236}">
                <a16:creationId xmlns:a16="http://schemas.microsoft.com/office/drawing/2014/main" id="{093F26C4-9B2C-4D47-9F76-F735ABB8A5E2}"/>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Are we delivering against plan?  /  Monthly revenue, KES millions</a:t>
            </a:r>
          </a:p>
        </p:txBody>
      </p:sp>
      <p:sp>
        <p:nvSpPr>
          <p:cNvPr id="3" name="">
            <a:extLst xmlns:a="http://schemas.openxmlformats.org/drawingml/2006/main">
              <a:ext uri="{FF2B5EF4-FFF2-40B4-BE49-F238E27FC236}">
                <a16:creationId xmlns:a16="http://schemas.microsoft.com/office/drawing/2014/main" id="{483AC270-CA4C-4B08-9541-DA7ADDF055B3}"/>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graphicFrame>
        <p:nvGraphicFramePr>
          <p:cNvPr id="12" name="Chart"/>
          <p:cNvGraphicFramePr/>
          <p:nvPr/>
        </p:nvGraphicFramePr>
        <p:xfrm>
          <a:off xmlns:a="http://schemas.openxmlformats.org/drawingml/2006/main" x="609600" y="2057400"/>
          <a:ext xmlns:a="http://schemas.openxmlformats.org/drawingml/2006/main" cx="7667625" cy="3714750"/>
        </p:xfrm>
        <a:graphic xmlns:a="http://schemas.openxmlformats.org/drawingml/2006/main">
          <a:graphicData uri="http://schemas.openxmlformats.org/drawingml/2006/chart">
            <c:chart xmlns:r="http://schemas.openxmlformats.org/officeDocument/2006/relationships" xmlns:c="http://schemas.openxmlformats.org/drawingml/2006/chart" r:id="Re61b3a055f494831"/>
          </a:graphicData>
        </a:graphic>
      </p:graphicFrame>
      <p:sp>
        <p:nvSpPr>
          <p:cNvPr id="5" name="">
            <a:extLst xmlns:a="http://schemas.openxmlformats.org/drawingml/2006/main">
              <a:ext uri="{FF2B5EF4-FFF2-40B4-BE49-F238E27FC236}">
                <a16:creationId xmlns:a16="http://schemas.microsoft.com/office/drawing/2014/main" id="{1B3940D4-FF89-408F-8C1A-EBD02AAF7601}"/>
              </a:ext>
            </a:extLst>
          </p:cNvPr>
          <p:cNvSpPr>
            <a:spLocks xmlns:a="http://schemas.openxmlformats.org/drawingml/2006/main" noGrp="1"/>
          </p:cNvSpPr>
          <p:nvPr/>
        </p:nvSpPr>
        <p:spPr>
          <a:xfrm xmlns:a="http://schemas.openxmlformats.org/drawingml/2006/main">
            <a:off x="8810625" y="2181225"/>
            <a:ext cx="2714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5B2A86"/>
                </a:solidFill>
                <a:latin typeface="Helvetica Neue"/>
                <a:ea typeface="Helvetica Neue"/>
                <a:cs typeface="Helvetica Neue"/>
              </a:defRPr>
            </a:pPr>
            <a:r>
              <a:rPr sz="4950" b="1">
                <a:solidFill>
                  <a:srgbClr val="5B2A86"/>
                </a:solidFill>
                <a:latin typeface="Helvetica Neue"/>
                <a:ea typeface="Helvetica Neue"/>
                <a:cs typeface="Helvetica Neue"/>
              </a:rPr>
              <a:t>92.0%</a:t>
            </a:r>
          </a:p>
        </p:txBody>
      </p:sp>
      <p:sp>
        <p:nvSpPr>
          <p:cNvPr id="6" name="">
            <a:extLst xmlns:a="http://schemas.openxmlformats.org/drawingml/2006/main">
              <a:ext uri="{FF2B5EF4-FFF2-40B4-BE49-F238E27FC236}">
                <a16:creationId xmlns:a16="http://schemas.microsoft.com/office/drawing/2014/main" id="{D1FF08F5-259A-4E4D-86A6-5F39AA4FB112}"/>
              </a:ext>
            </a:extLst>
          </p:cNvPr>
          <p:cNvSpPr>
            <a:spLocks xmlns:a="http://schemas.openxmlformats.org/drawingml/2006/main" noGrp="1"/>
          </p:cNvSpPr>
          <p:nvPr/>
        </p:nvSpPr>
        <p:spPr>
          <a:xfrm xmlns:a="http://schemas.openxmlformats.org/drawingml/2006/main">
            <a:off x="8829675" y="3162300"/>
            <a:ext cx="2714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Budget attainment</a:t>
            </a:r>
          </a:p>
        </p:txBody>
      </p:sp>
      <p:sp>
        <p:nvSpPr>
          <p:cNvPr id="7" name="">
            <a:extLst xmlns:a="http://schemas.openxmlformats.org/drawingml/2006/main">
              <a:ext uri="{FF2B5EF4-FFF2-40B4-BE49-F238E27FC236}">
                <a16:creationId xmlns:a16="http://schemas.microsoft.com/office/drawing/2014/main" id="{58143784-FDE0-432E-A970-3575FEE413CF}"/>
              </a:ext>
            </a:extLst>
          </p:cNvPr>
          <p:cNvSpPr>
            <a:spLocks xmlns:a="http://schemas.openxmlformats.org/drawingml/2006/main" noGrp="1"/>
          </p:cNvSpPr>
          <p:nvPr/>
        </p:nvSpPr>
        <p:spPr>
          <a:xfrm xmlns:a="http://schemas.openxmlformats.org/drawingml/2006/main">
            <a:off x="8829675" y="3924300"/>
            <a:ext cx="2714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July missed by KES 0.96M.</a:t>
            </a:r>
          </a:p>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August exceeded budget</a:t>
            </a:r>
          </a:p>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by KES 0.49M.</a:t>
            </a:r>
          </a:p>
        </p:txBody>
      </p:sp>
      <p:sp>
        <p:nvSpPr>
          <p:cNvPr id="8" name="">
            <a:extLst xmlns:a="http://schemas.openxmlformats.org/drawingml/2006/main">
              <a:ext uri="{FF2B5EF4-FFF2-40B4-BE49-F238E27FC236}">
                <a16:creationId xmlns:a16="http://schemas.microsoft.com/office/drawing/2014/main" id="{8E0D9239-4539-47C8-B2F6-F500891A5519}"/>
              </a:ext>
            </a:extLst>
          </p:cNvPr>
          <p:cNvSpPr>
            <a:spLocks xmlns:a="http://schemas.openxmlformats.org/drawingml/2006/main" noGrp="1"/>
          </p:cNvSpPr>
          <p:nvPr/>
        </p:nvSpPr>
        <p:spPr>
          <a:xfrm xmlns:a="http://schemas.openxmlformats.org/drawingml/2006/main">
            <a:off x="628650" y="5876925"/>
            <a:ext cx="10572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5B2A86"/>
                </a:solidFill>
                <a:latin typeface="Helvetica Neue"/>
                <a:ea typeface="Helvetica Neue"/>
                <a:cs typeface="Helvetica Neue"/>
              </a:defRPr>
            </a:pPr>
            <a:r>
              <a:rPr sz="2025" b="1">
                <a:solidFill>
                  <a:srgbClr val="5B2A86"/>
                </a:solidFill>
                <a:latin typeface="Helvetica Neue"/>
                <a:ea typeface="Helvetica Neue"/>
                <a:cs typeface="Helvetica Neue"/>
              </a:rPr>
              <a:t>Six of eight months finished below budget.</a:t>
            </a:r>
          </a:p>
        </p:txBody>
      </p:sp>
    </p:spTree>
    <p:extLst>
      <p:ext uri="{BB962C8B-B14F-4D97-AF65-F5344CB8AC3E}">
        <p14:creationId xmlns:p14="http://schemas.microsoft.com/office/powerpoint/2010/main" val="1786062088"/>
      </p:ext>
    </p:extLst>
  </p:cSld>
</p:sld>
</file>

<file path=ppt/slides/slide6.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C9E585E-5444-470F-A572-4118E369C3BE}"/>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Household drives most of the budget shortfall</a:t>
            </a:r>
          </a:p>
        </p:txBody>
      </p:sp>
      <p:sp>
        <p:nvSpPr>
          <p:cNvPr id="2" name="">
            <a:extLst xmlns:a="http://schemas.openxmlformats.org/drawingml/2006/main">
              <a:ext uri="{FF2B5EF4-FFF2-40B4-BE49-F238E27FC236}">
                <a16:creationId xmlns:a16="http://schemas.microsoft.com/office/drawing/2014/main" id="{048D16F0-29D7-403C-A26E-578EB0A26F67}"/>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Where should the recovery effort start?  /  Revenue variance, KES millions</a:t>
            </a:r>
          </a:p>
        </p:txBody>
      </p:sp>
      <p:sp>
        <p:nvSpPr>
          <p:cNvPr id="3" name="">
            <a:extLst xmlns:a="http://schemas.openxmlformats.org/drawingml/2006/main">
              <a:ext uri="{FF2B5EF4-FFF2-40B4-BE49-F238E27FC236}">
                <a16:creationId xmlns:a16="http://schemas.microsoft.com/office/drawing/2014/main" id="{1D73224D-DD65-44ED-ABF0-AE92E1332A9B}"/>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graphicFrame>
        <p:nvGraphicFramePr>
          <p:cNvPr id="11" name="Chart"/>
          <p:cNvGraphicFramePr/>
          <p:nvPr/>
        </p:nvGraphicFramePr>
        <p:xfrm>
          <a:off xmlns:a="http://schemas.openxmlformats.org/drawingml/2006/main" x="609600" y="2057400"/>
          <a:ext xmlns:a="http://schemas.openxmlformats.org/drawingml/2006/main" cx="7810500" cy="3714750"/>
        </p:xfrm>
        <a:graphic xmlns:a="http://schemas.openxmlformats.org/drawingml/2006/main">
          <a:graphicData uri="http://schemas.openxmlformats.org/drawingml/2006/chart">
            <c:chart xmlns:r="http://schemas.openxmlformats.org/officeDocument/2006/relationships" xmlns:c="http://schemas.openxmlformats.org/drawingml/2006/chart" r:id="Rf0dab0b91bb24187"/>
          </a:graphicData>
        </a:graphic>
      </p:graphicFrame>
      <p:sp>
        <p:nvSpPr>
          <p:cNvPr id="5" name="">
            <a:extLst xmlns:a="http://schemas.openxmlformats.org/drawingml/2006/main">
              <a:ext uri="{FF2B5EF4-FFF2-40B4-BE49-F238E27FC236}">
                <a16:creationId xmlns:a16="http://schemas.microsoft.com/office/drawing/2014/main" id="{5EB2F01E-A1D8-4E0F-88D3-ED2898F52DF8}"/>
              </a:ext>
            </a:extLst>
          </p:cNvPr>
          <p:cNvSpPr>
            <a:spLocks xmlns:a="http://schemas.openxmlformats.org/drawingml/2006/main" noGrp="1"/>
          </p:cNvSpPr>
          <p:nvPr/>
        </p:nvSpPr>
        <p:spPr>
          <a:xfrm xmlns:a="http://schemas.openxmlformats.org/drawingml/2006/main">
            <a:off x="9096375" y="2190750"/>
            <a:ext cx="247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5B2A86"/>
                </a:solidFill>
                <a:latin typeface="Helvetica Neue"/>
                <a:ea typeface="Helvetica Neue"/>
                <a:cs typeface="Helvetica Neue"/>
              </a:defRPr>
            </a:pPr>
            <a:r>
              <a:rPr sz="4500" b="1">
                <a:solidFill>
                  <a:srgbClr val="5B2A86"/>
                </a:solidFill>
                <a:latin typeface="Helvetica Neue"/>
                <a:ea typeface="Helvetica Neue"/>
                <a:cs typeface="Helvetica Neue"/>
              </a:rPr>
              <a:t>69.6%</a:t>
            </a:r>
          </a:p>
        </p:txBody>
      </p:sp>
      <p:sp>
        <p:nvSpPr>
          <p:cNvPr id="6" name="">
            <a:extLst xmlns:a="http://schemas.openxmlformats.org/drawingml/2006/main">
              <a:ext uri="{FF2B5EF4-FFF2-40B4-BE49-F238E27FC236}">
                <a16:creationId xmlns:a16="http://schemas.microsoft.com/office/drawing/2014/main" id="{E8099C6B-0644-4694-AC4A-2325AF397257}"/>
              </a:ext>
            </a:extLst>
          </p:cNvPr>
          <p:cNvSpPr>
            <a:spLocks xmlns:a="http://schemas.openxmlformats.org/drawingml/2006/main" noGrp="1"/>
          </p:cNvSpPr>
          <p:nvPr/>
        </p:nvSpPr>
        <p:spPr>
          <a:xfrm xmlns:a="http://schemas.openxmlformats.org/drawingml/2006/main">
            <a:off x="9096375" y="3114675"/>
            <a:ext cx="24765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of the net shortfall</a:t>
            </a:r>
          </a:p>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comes from Household</a:t>
            </a:r>
          </a:p>
        </p:txBody>
      </p:sp>
      <p:sp>
        <p:nvSpPr>
          <p:cNvPr id="7" name="">
            <a:extLst xmlns:a="http://schemas.openxmlformats.org/drawingml/2006/main">
              <a:ext uri="{FF2B5EF4-FFF2-40B4-BE49-F238E27FC236}">
                <a16:creationId xmlns:a16="http://schemas.microsoft.com/office/drawing/2014/main" id="{C2F63D3D-1A12-4532-BEBB-A2C1CD60FEBE}"/>
              </a:ext>
            </a:extLst>
          </p:cNvPr>
          <p:cNvSpPr>
            <a:spLocks xmlns:a="http://schemas.openxmlformats.org/drawingml/2006/main" noGrp="1"/>
          </p:cNvSpPr>
          <p:nvPr/>
        </p:nvSpPr>
        <p:spPr>
          <a:xfrm xmlns:a="http://schemas.openxmlformats.org/drawingml/2006/main">
            <a:off x="9096375" y="4324350"/>
            <a:ext cx="24765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392C45"/>
                </a:solidFill>
                <a:latin typeface="Helvetica Neue"/>
                <a:ea typeface="Helvetica Neue"/>
                <a:cs typeface="Helvetica Neue"/>
              </a:defRPr>
            </a:pPr>
            <a:r>
              <a:rPr sz="1800" b="0">
                <a:solidFill>
                  <a:srgbClr val="392C45"/>
                </a:solidFill>
                <a:latin typeface="Helvetica Neue"/>
                <a:ea typeface="Helvetica Neue"/>
                <a:cs typeface="Helvetica Neue"/>
              </a:rPr>
              <a:t>Proposed next step</a:t>
            </a:r>
          </a:p>
          <a:p xmlns:a="http://schemas.openxmlformats.org/drawingml/2006/main">
            <a:pPr>
              <a:defRPr sz="1800" b="0">
                <a:solidFill>
                  <a:srgbClr val="392C45"/>
                </a:solidFill>
                <a:latin typeface="Helvetica Neue"/>
                <a:ea typeface="Helvetica Neue"/>
                <a:cs typeface="Helvetica Neue"/>
              </a:defRPr>
            </a:pPr>
            <a:r>
              <a:rPr sz="1800" b="0">
                <a:solidFill>
                  <a:srgbClr val="392C45"/>
                </a:solidFill>
                <a:latin typeface="Helvetica Neue"/>
                <a:ea typeface="Helvetica Neue"/>
                <a:cs typeface="Helvetica Neue"/>
              </a:rPr>
              <a:t>Review account demand,</a:t>
            </a:r>
          </a:p>
          <a:p xmlns:a="http://schemas.openxmlformats.org/drawingml/2006/main">
            <a:pPr>
              <a:defRPr sz="1800" b="0">
                <a:solidFill>
                  <a:srgbClr val="392C45"/>
                </a:solidFill>
                <a:latin typeface="Helvetica Neue"/>
                <a:ea typeface="Helvetica Neue"/>
                <a:cs typeface="Helvetica Neue"/>
              </a:defRPr>
            </a:pPr>
            <a:r>
              <a:rPr sz="1800" b="0">
                <a:solidFill>
                  <a:srgbClr val="392C45"/>
                </a:solidFill>
                <a:latin typeface="Helvetica Neue"/>
                <a:ea typeface="Helvetica Neue"/>
                <a:cs typeface="Helvetica Neue"/>
              </a:rPr>
              <a:t>SKU availability and</a:t>
            </a:r>
          </a:p>
          <a:p xmlns:a="http://schemas.openxmlformats.org/drawingml/2006/main">
            <a:pPr>
              <a:defRPr sz="1800" b="0">
                <a:solidFill>
                  <a:srgbClr val="392C45"/>
                </a:solidFill>
                <a:latin typeface="Helvetica Neue"/>
                <a:ea typeface="Helvetica Neue"/>
                <a:cs typeface="Helvetica Neue"/>
              </a:defRPr>
            </a:pPr>
            <a:r>
              <a:rPr sz="1800" b="0">
                <a:solidFill>
                  <a:srgbClr val="392C45"/>
                </a:solidFill>
                <a:latin typeface="Helvetica Neue"/>
                <a:ea typeface="Helvetica Neue"/>
                <a:cs typeface="Helvetica Neue"/>
              </a:rPr>
              <a:t>price realization.</a:t>
            </a:r>
          </a:p>
        </p:txBody>
      </p:sp>
    </p:spTree>
    <p:extLst>
      <p:ext uri="{BB962C8B-B14F-4D97-AF65-F5344CB8AC3E}">
        <p14:creationId xmlns:p14="http://schemas.microsoft.com/office/powerpoint/2010/main" val="989803539"/>
      </p:ext>
    </p:extLst>
  </p:cSld>
</p:sld>
</file>

<file path=ppt/slides/slide7.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38537DB-4E16-4572-A92C-35FAD0FD4257}"/>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Personal Care funds most of the gross profit</a:t>
            </a:r>
          </a:p>
        </p:txBody>
      </p:sp>
      <p:sp>
        <p:nvSpPr>
          <p:cNvPr id="2" name="">
            <a:extLst xmlns:a="http://schemas.openxmlformats.org/drawingml/2006/main">
              <a:ext uri="{FF2B5EF4-FFF2-40B4-BE49-F238E27FC236}">
                <a16:creationId xmlns:a16="http://schemas.microsoft.com/office/drawing/2014/main" id="{C92C752A-3603-4716-8619-C7D8C25F1078}"/>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Which categories deserve protection?  /  Gross profit, KES millions</a:t>
            </a:r>
          </a:p>
        </p:txBody>
      </p:sp>
      <p:sp>
        <p:nvSpPr>
          <p:cNvPr id="3" name="">
            <a:extLst xmlns:a="http://schemas.openxmlformats.org/drawingml/2006/main">
              <a:ext uri="{FF2B5EF4-FFF2-40B4-BE49-F238E27FC236}">
                <a16:creationId xmlns:a16="http://schemas.microsoft.com/office/drawing/2014/main" id="{6DE2903B-04C8-4AC8-B51F-92D36E1F8CC4}"/>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graphicFrame>
        <p:nvGraphicFramePr>
          <p:cNvPr id="12" name="Chart"/>
          <p:cNvGraphicFramePr/>
          <p:nvPr/>
        </p:nvGraphicFramePr>
        <p:xfrm>
          <a:off xmlns:a="http://schemas.openxmlformats.org/drawingml/2006/main" x="609600" y="2057400"/>
          <a:ext xmlns:a="http://schemas.openxmlformats.org/drawingml/2006/main" cx="7953375" cy="3714750"/>
        </p:xfrm>
        <a:graphic xmlns:a="http://schemas.openxmlformats.org/drawingml/2006/main">
          <a:graphicData uri="http://schemas.openxmlformats.org/drawingml/2006/chart">
            <c:chart xmlns:r="http://schemas.openxmlformats.org/officeDocument/2006/relationships" xmlns:c="http://schemas.openxmlformats.org/drawingml/2006/chart" r:id="R0de8f19ac2c043b9"/>
          </a:graphicData>
        </a:graphic>
      </p:graphicFrame>
      <p:sp>
        <p:nvSpPr>
          <p:cNvPr id="5" name="">
            <a:extLst xmlns:a="http://schemas.openxmlformats.org/drawingml/2006/main">
              <a:ext uri="{FF2B5EF4-FFF2-40B4-BE49-F238E27FC236}">
                <a16:creationId xmlns:a16="http://schemas.microsoft.com/office/drawing/2014/main" id="{27C4D9CE-FE40-4EBA-8C2A-C4B0BE20B643}"/>
              </a:ext>
            </a:extLst>
          </p:cNvPr>
          <p:cNvSpPr>
            <a:spLocks xmlns:a="http://schemas.openxmlformats.org/drawingml/2006/main" noGrp="1"/>
          </p:cNvSpPr>
          <p:nvPr/>
        </p:nvSpPr>
        <p:spPr>
          <a:xfrm xmlns:a="http://schemas.openxmlformats.org/drawingml/2006/main">
            <a:off x="9067800" y="2152650"/>
            <a:ext cx="2524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5B2A86"/>
                </a:solidFill>
                <a:latin typeface="Helvetica Neue"/>
                <a:ea typeface="Helvetica Neue"/>
                <a:cs typeface="Helvetica Neue"/>
              </a:defRPr>
            </a:pPr>
            <a:r>
              <a:rPr sz="4500" b="1">
                <a:solidFill>
                  <a:srgbClr val="5B2A86"/>
                </a:solidFill>
                <a:latin typeface="Helvetica Neue"/>
                <a:ea typeface="Helvetica Neue"/>
                <a:cs typeface="Helvetica Neue"/>
              </a:rPr>
              <a:t>58.1%</a:t>
            </a:r>
          </a:p>
        </p:txBody>
      </p:sp>
      <p:sp>
        <p:nvSpPr>
          <p:cNvPr id="6" name="">
            <a:extLst xmlns:a="http://schemas.openxmlformats.org/drawingml/2006/main">
              <a:ext uri="{FF2B5EF4-FFF2-40B4-BE49-F238E27FC236}">
                <a16:creationId xmlns:a16="http://schemas.microsoft.com/office/drawing/2014/main" id="{13857A79-3997-4713-9C51-B1A04489A5E6}"/>
              </a:ext>
            </a:extLst>
          </p:cNvPr>
          <p:cNvSpPr>
            <a:spLocks xmlns:a="http://schemas.openxmlformats.org/drawingml/2006/main" noGrp="1"/>
          </p:cNvSpPr>
          <p:nvPr/>
        </p:nvSpPr>
        <p:spPr>
          <a:xfrm xmlns:a="http://schemas.openxmlformats.org/drawingml/2006/main">
            <a:off x="9086850" y="3086100"/>
            <a:ext cx="24860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92C45"/>
                </a:solidFill>
                <a:latin typeface="Helvetica Neue"/>
                <a:ea typeface="Helvetica Neue"/>
                <a:cs typeface="Helvetica Neue"/>
              </a:defRPr>
            </a:pPr>
            <a:r>
              <a:rPr sz="1950" b="0">
                <a:solidFill>
                  <a:srgbClr val="392C45"/>
                </a:solidFill>
                <a:latin typeface="Helvetica Neue"/>
                <a:ea typeface="Helvetica Neue"/>
                <a:cs typeface="Helvetica Neue"/>
              </a:rPr>
              <a:t>of gross profit from</a:t>
            </a:r>
          </a:p>
          <a:p xmlns:a="http://schemas.openxmlformats.org/drawingml/2006/main">
            <a:pPr>
              <a:defRPr sz="1950" b="0">
                <a:solidFill>
                  <a:srgbClr val="392C45"/>
                </a:solidFill>
                <a:latin typeface="Helvetica Neue"/>
                <a:ea typeface="Helvetica Neue"/>
                <a:cs typeface="Helvetica Neue"/>
              </a:defRPr>
            </a:pPr>
            <a:r>
              <a:rPr sz="1950" b="0">
                <a:solidFill>
                  <a:srgbClr val="392C45"/>
                </a:solidFill>
                <a:latin typeface="Helvetica Neue"/>
                <a:ea typeface="Helvetica Neue"/>
                <a:cs typeface="Helvetica Neue"/>
              </a:rPr>
              <a:t>Personal Care</a:t>
            </a:r>
          </a:p>
        </p:txBody>
      </p:sp>
      <p:sp>
        <p:nvSpPr>
          <p:cNvPr id="7" name="">
            <a:extLst xmlns:a="http://schemas.openxmlformats.org/drawingml/2006/main">
              <a:ext uri="{FF2B5EF4-FFF2-40B4-BE49-F238E27FC236}">
                <a16:creationId xmlns:a16="http://schemas.microsoft.com/office/drawing/2014/main" id="{86AF1F71-C379-4105-B50C-671F2D92AD4E}"/>
              </a:ext>
            </a:extLst>
          </p:cNvPr>
          <p:cNvSpPr>
            <a:spLocks xmlns:a="http://schemas.openxmlformats.org/drawingml/2006/main" noGrp="1"/>
          </p:cNvSpPr>
          <p:nvPr/>
        </p:nvSpPr>
        <p:spPr>
          <a:xfrm xmlns:a="http://schemas.openxmlformats.org/drawingml/2006/main">
            <a:off x="9067800" y="4324350"/>
            <a:ext cx="25431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4776A"/>
                </a:solidFill>
                <a:latin typeface="Helvetica Neue"/>
                <a:ea typeface="Helvetica Neue"/>
                <a:cs typeface="Helvetica Neue"/>
              </a:defRPr>
            </a:pPr>
            <a:r>
              <a:rPr sz="1950" b="1">
                <a:solidFill>
                  <a:srgbClr val="F4776A"/>
                </a:solidFill>
                <a:latin typeface="Helvetica Neue"/>
                <a:ea typeface="Helvetica Neue"/>
                <a:cs typeface="Helvetica Neue"/>
              </a:rPr>
              <a:t>Household GP: −13.1%</a:t>
            </a:r>
          </a:p>
          <a:p xmlns:a="http://schemas.openxmlformats.org/drawingml/2006/main">
            <a:pPr>
              <a:defRPr sz="1950" b="1">
                <a:solidFill>
                  <a:srgbClr val="F4776A"/>
                </a:solidFill>
                <a:latin typeface="Helvetica Neue"/>
                <a:ea typeface="Helvetica Neue"/>
                <a:cs typeface="Helvetica Neue"/>
              </a:defRPr>
            </a:pPr>
            <a:r>
              <a:rPr sz="1950" b="1">
                <a:solidFill>
                  <a:srgbClr val="F4776A"/>
                </a:solidFill>
                <a:latin typeface="Helvetica Neue"/>
                <a:ea typeface="Helvetica Neue"/>
                <a:cs typeface="Helvetica Neue"/>
              </a:rPr>
              <a:t>Staples GP: −15.5%</a:t>
            </a:r>
          </a:p>
        </p:txBody>
      </p:sp>
      <p:sp>
        <p:nvSpPr>
          <p:cNvPr id="8" name="">
            <a:extLst xmlns:a="http://schemas.openxmlformats.org/drawingml/2006/main">
              <a:ext uri="{FF2B5EF4-FFF2-40B4-BE49-F238E27FC236}">
                <a16:creationId xmlns:a16="http://schemas.microsoft.com/office/drawing/2014/main" id="{F38158BC-FB2A-438C-860A-0B9304118DFC}"/>
              </a:ext>
            </a:extLst>
          </p:cNvPr>
          <p:cNvSpPr>
            <a:spLocks xmlns:a="http://schemas.openxmlformats.org/drawingml/2006/main" noGrp="1"/>
          </p:cNvSpPr>
          <p:nvPr/>
        </p:nvSpPr>
        <p:spPr>
          <a:xfrm xmlns:a="http://schemas.openxmlformats.org/drawingml/2006/main">
            <a:off x="628650" y="5857875"/>
            <a:ext cx="109347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5B2A86"/>
                </a:solidFill>
                <a:latin typeface="Helvetica Neue"/>
                <a:ea typeface="Helvetica Neue"/>
                <a:cs typeface="Helvetica Neue"/>
              </a:defRPr>
            </a:pPr>
            <a:r>
              <a:rPr sz="1875" b="1">
                <a:solidFill>
                  <a:srgbClr val="5B2A86"/>
                </a:solidFill>
                <a:latin typeface="Helvetica Neue"/>
                <a:ea typeface="Helvetica Neue"/>
                <a:cs typeface="Helvetica Neue"/>
              </a:rPr>
              <a:t>Protect Personal Care. Review price and cost recovery in Household and Staples.</a:t>
            </a:r>
          </a:p>
        </p:txBody>
      </p:sp>
    </p:spTree>
    <p:extLst>
      <p:ext uri="{BB962C8B-B14F-4D97-AF65-F5344CB8AC3E}">
        <p14:creationId xmlns:p14="http://schemas.microsoft.com/office/powerpoint/2010/main" val="914811851"/>
      </p:ext>
    </p:extLst>
  </p:cSld>
</p:sld>
</file>

<file path=ppt/slides/slide8.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AFD431C-3F09-4EF0-9EC7-9B01D68303BC}"/>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Wholesale brings volume, with less profit per shilling</a:t>
            </a:r>
          </a:p>
        </p:txBody>
      </p:sp>
      <p:sp>
        <p:nvSpPr>
          <p:cNvPr id="2" name="">
            <a:extLst xmlns:a="http://schemas.openxmlformats.org/drawingml/2006/main">
              <a:ext uri="{FF2B5EF4-FFF2-40B4-BE49-F238E27FC236}">
                <a16:creationId xmlns:a16="http://schemas.microsoft.com/office/drawing/2014/main" id="{7C5F0516-21BF-4E30-AD88-5EDB1C35F606}"/>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Where does sales volume meet margin pressure?  /  Gross margin</a:t>
            </a:r>
          </a:p>
        </p:txBody>
      </p:sp>
      <p:sp>
        <p:nvSpPr>
          <p:cNvPr id="3" name="">
            <a:extLst xmlns:a="http://schemas.openxmlformats.org/drawingml/2006/main">
              <a:ext uri="{FF2B5EF4-FFF2-40B4-BE49-F238E27FC236}">
                <a16:creationId xmlns:a16="http://schemas.microsoft.com/office/drawing/2014/main" id="{D89DF2B0-4A79-4324-85A6-F1F4576338D4}"/>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graphicFrame>
        <p:nvGraphicFramePr>
          <p:cNvPr id="12" name="Chart"/>
          <p:cNvGraphicFramePr/>
          <p:nvPr/>
        </p:nvGraphicFramePr>
        <p:xfrm>
          <a:off xmlns:a="http://schemas.openxmlformats.org/drawingml/2006/main" x="609600" y="2057400"/>
          <a:ext xmlns:a="http://schemas.openxmlformats.org/drawingml/2006/main" cx="7762875" cy="3714750"/>
        </p:xfrm>
        <a:graphic xmlns:a="http://schemas.openxmlformats.org/drawingml/2006/main">
          <a:graphicData uri="http://schemas.openxmlformats.org/drawingml/2006/chart">
            <c:chart xmlns:r="http://schemas.openxmlformats.org/officeDocument/2006/relationships" xmlns:c="http://schemas.openxmlformats.org/drawingml/2006/chart" r:id="R534831be08b44599"/>
          </a:graphicData>
        </a:graphic>
      </p:graphicFrame>
      <p:sp>
        <p:nvSpPr>
          <p:cNvPr id="5" name="">
            <a:extLst xmlns:a="http://schemas.openxmlformats.org/drawingml/2006/main">
              <a:ext uri="{FF2B5EF4-FFF2-40B4-BE49-F238E27FC236}">
                <a16:creationId xmlns:a16="http://schemas.microsoft.com/office/drawing/2014/main" id="{08BBA73D-9437-4686-82C6-0653003FA2B7}"/>
              </a:ext>
            </a:extLst>
          </p:cNvPr>
          <p:cNvSpPr>
            <a:spLocks xmlns:a="http://schemas.openxmlformats.org/drawingml/2006/main" noGrp="1"/>
          </p:cNvSpPr>
          <p:nvPr/>
        </p:nvSpPr>
        <p:spPr>
          <a:xfrm xmlns:a="http://schemas.openxmlformats.org/drawingml/2006/main">
            <a:off x="8953500" y="2124075"/>
            <a:ext cx="26289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5B2A86"/>
                </a:solidFill>
                <a:latin typeface="Helvetica Neue"/>
                <a:ea typeface="Helvetica Neue"/>
                <a:cs typeface="Helvetica Neue"/>
              </a:defRPr>
            </a:pPr>
            <a:r>
              <a:rPr sz="4500" b="1">
                <a:solidFill>
                  <a:srgbClr val="5B2A86"/>
                </a:solidFill>
                <a:latin typeface="Helvetica Neue"/>
                <a:ea typeface="Helvetica Neue"/>
                <a:cs typeface="Helvetica Neue"/>
              </a:rPr>
              <a:t>49.7%</a:t>
            </a:r>
          </a:p>
        </p:txBody>
      </p:sp>
      <p:sp>
        <p:nvSpPr>
          <p:cNvPr id="6" name="">
            <a:extLst xmlns:a="http://schemas.openxmlformats.org/drawingml/2006/main">
              <a:ext uri="{FF2B5EF4-FFF2-40B4-BE49-F238E27FC236}">
                <a16:creationId xmlns:a16="http://schemas.microsoft.com/office/drawing/2014/main" id="{A200F118-BA98-42DF-A7FB-2AD99C40F4FA}"/>
              </a:ext>
            </a:extLst>
          </p:cNvPr>
          <p:cNvSpPr>
            <a:spLocks xmlns:a="http://schemas.openxmlformats.org/drawingml/2006/main" noGrp="1"/>
          </p:cNvSpPr>
          <p:nvPr/>
        </p:nvSpPr>
        <p:spPr>
          <a:xfrm xmlns:a="http://schemas.openxmlformats.org/drawingml/2006/main">
            <a:off x="8972550" y="3057525"/>
            <a:ext cx="26098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of revenue comes</a:t>
            </a:r>
          </a:p>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from Wholesale</a:t>
            </a:r>
          </a:p>
        </p:txBody>
      </p:sp>
      <p:sp>
        <p:nvSpPr>
          <p:cNvPr id="7" name="">
            <a:extLst xmlns:a="http://schemas.openxmlformats.org/drawingml/2006/main">
              <a:ext uri="{FF2B5EF4-FFF2-40B4-BE49-F238E27FC236}">
                <a16:creationId xmlns:a16="http://schemas.microsoft.com/office/drawing/2014/main" id="{772ACCED-A53D-460F-B97D-3AC1FF40A8CB}"/>
              </a:ext>
            </a:extLst>
          </p:cNvPr>
          <p:cNvSpPr>
            <a:spLocks xmlns:a="http://schemas.openxmlformats.org/drawingml/2006/main" noGrp="1"/>
          </p:cNvSpPr>
          <p:nvPr/>
        </p:nvSpPr>
        <p:spPr>
          <a:xfrm xmlns:a="http://schemas.openxmlformats.org/drawingml/2006/main">
            <a:off x="8953500" y="4219575"/>
            <a:ext cx="26289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4776A"/>
                </a:solidFill>
                <a:latin typeface="Helvetica Neue"/>
                <a:ea typeface="Helvetica Neue"/>
                <a:cs typeface="Helvetica Neue"/>
              </a:defRPr>
            </a:pPr>
            <a:r>
              <a:rPr sz="1950" b="1">
                <a:solidFill>
                  <a:srgbClr val="F4776A"/>
                </a:solidFill>
                <a:latin typeface="Helvetica Neue"/>
                <a:ea typeface="Helvetica Neue"/>
                <a:cs typeface="Helvetica Neue"/>
              </a:rPr>
              <a:t>17.6% gross margin</a:t>
            </a:r>
          </a:p>
          <a:p xmlns:a="http://schemas.openxmlformats.org/drawingml/2006/main">
            <a:pPr>
              <a:defRPr sz="1950" b="1">
                <a:solidFill>
                  <a:srgbClr val="F4776A"/>
                </a:solidFill>
                <a:latin typeface="Helvetica Neue"/>
                <a:ea typeface="Helvetica Neue"/>
                <a:cs typeface="Helvetica Neue"/>
              </a:defRPr>
            </a:pPr>
            <a:r>
              <a:rPr sz="1950" b="1">
                <a:solidFill>
                  <a:srgbClr val="F4776A"/>
                </a:solidFill>
                <a:latin typeface="Helvetica Neue"/>
                <a:ea typeface="Helvetica Neue"/>
                <a:cs typeface="Helvetica Neue"/>
              </a:rPr>
              <a:t>8.1% average discount</a:t>
            </a:r>
          </a:p>
        </p:txBody>
      </p:sp>
      <p:sp>
        <p:nvSpPr>
          <p:cNvPr id="8" name="">
            <a:extLst xmlns:a="http://schemas.openxmlformats.org/drawingml/2006/main">
              <a:ext uri="{FF2B5EF4-FFF2-40B4-BE49-F238E27FC236}">
                <a16:creationId xmlns:a16="http://schemas.microsoft.com/office/drawing/2014/main" id="{D49E9EA4-13BE-475C-8A86-FAF395DFBDB5}"/>
              </a:ext>
            </a:extLst>
          </p:cNvPr>
          <p:cNvSpPr>
            <a:spLocks xmlns:a="http://schemas.openxmlformats.org/drawingml/2006/main" noGrp="1"/>
          </p:cNvSpPr>
          <p:nvPr/>
        </p:nvSpPr>
        <p:spPr>
          <a:xfrm xmlns:a="http://schemas.openxmlformats.org/drawingml/2006/main">
            <a:off x="628650" y="5848350"/>
            <a:ext cx="109347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5B2A86"/>
                </a:solidFill>
                <a:latin typeface="Helvetica Neue"/>
                <a:ea typeface="Helvetica Neue"/>
                <a:cs typeface="Helvetica Neue"/>
              </a:defRPr>
            </a:pPr>
            <a:r>
              <a:rPr sz="1875" b="1">
                <a:solidFill>
                  <a:srgbClr val="5B2A86"/>
                </a:solidFill>
                <a:latin typeface="Helvetica Neue"/>
                <a:ea typeface="Helvetica Neue"/>
                <a:cs typeface="Helvetica Neue"/>
              </a:rPr>
              <a:t>Review discount exceptions and account costs before testing changes to sales terms.</a:t>
            </a:r>
          </a:p>
        </p:txBody>
      </p:sp>
    </p:spTree>
    <p:extLst>
      <p:ext uri="{BB962C8B-B14F-4D97-AF65-F5344CB8AC3E}">
        <p14:creationId xmlns:p14="http://schemas.microsoft.com/office/powerpoint/2010/main" val="624084050"/>
      </p:ext>
    </p:extLst>
  </p:cSld>
</p:sld>
</file>

<file path=ppt/slides/slide9.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64EF408-ADD1-4038-BE8F-1CA5FDF2EFCB}"/>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Nairobi needs margin attention as regions grow</a:t>
            </a:r>
          </a:p>
        </p:txBody>
      </p:sp>
      <p:sp>
        <p:nvSpPr>
          <p:cNvPr id="2" name="">
            <a:extLst xmlns:a="http://schemas.openxmlformats.org/drawingml/2006/main">
              <a:ext uri="{FF2B5EF4-FFF2-40B4-BE49-F238E27FC236}">
                <a16:creationId xmlns:a16="http://schemas.microsoft.com/office/drawing/2014/main" id="{98A43CFF-E724-4173-BBE1-88E30D13DD50}"/>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Where should leadership focus?  /  Revenue growth versus prior year</a:t>
            </a:r>
          </a:p>
        </p:txBody>
      </p:sp>
      <p:sp>
        <p:nvSpPr>
          <p:cNvPr id="3" name="">
            <a:extLst xmlns:a="http://schemas.openxmlformats.org/drawingml/2006/main">
              <a:ext uri="{FF2B5EF4-FFF2-40B4-BE49-F238E27FC236}">
                <a16:creationId xmlns:a16="http://schemas.microsoft.com/office/drawing/2014/main" id="{F9C4C8CD-1596-46A7-8E77-279FBF232735}"/>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graphicFrame>
        <p:nvGraphicFramePr>
          <p:cNvPr id="12" name="Chart"/>
          <p:cNvGraphicFramePr/>
          <p:nvPr/>
        </p:nvGraphicFramePr>
        <p:xfrm>
          <a:off xmlns:a="http://schemas.openxmlformats.org/drawingml/2006/main" x="609600" y="2057400"/>
          <a:ext xmlns:a="http://schemas.openxmlformats.org/drawingml/2006/main" cx="7810500" cy="3714750"/>
        </p:xfrm>
        <a:graphic xmlns:a="http://schemas.openxmlformats.org/drawingml/2006/main">
          <a:graphicData uri="http://schemas.openxmlformats.org/drawingml/2006/chart">
            <c:chart xmlns:r="http://schemas.openxmlformats.org/officeDocument/2006/relationships" xmlns:c="http://schemas.openxmlformats.org/drawingml/2006/chart" r:id="R1c64113b11aa4c37"/>
          </a:graphicData>
        </a:graphic>
      </p:graphicFrame>
      <p:sp>
        <p:nvSpPr>
          <p:cNvPr id="5" name="">
            <a:extLst xmlns:a="http://schemas.openxmlformats.org/drawingml/2006/main">
              <a:ext uri="{FF2B5EF4-FFF2-40B4-BE49-F238E27FC236}">
                <a16:creationId xmlns:a16="http://schemas.microsoft.com/office/drawing/2014/main" id="{B144CFD7-36D3-49E5-9522-16B6E210ED1A}"/>
              </a:ext>
            </a:extLst>
          </p:cNvPr>
          <p:cNvSpPr>
            <a:spLocks xmlns:a="http://schemas.openxmlformats.org/drawingml/2006/main" noGrp="1"/>
          </p:cNvSpPr>
          <p:nvPr/>
        </p:nvSpPr>
        <p:spPr>
          <a:xfrm xmlns:a="http://schemas.openxmlformats.org/drawingml/2006/main">
            <a:off x="9020175" y="2181225"/>
            <a:ext cx="25622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5B2A86"/>
                </a:solidFill>
                <a:latin typeface="Helvetica Neue"/>
                <a:ea typeface="Helvetica Neue"/>
                <a:cs typeface="Helvetica Neue"/>
              </a:defRPr>
            </a:pPr>
            <a:r>
              <a:rPr sz="4500" b="1">
                <a:solidFill>
                  <a:srgbClr val="5B2A86"/>
                </a:solidFill>
                <a:latin typeface="Helvetica Neue"/>
                <a:ea typeface="Helvetica Neue"/>
                <a:cs typeface="Helvetica Neue"/>
              </a:rPr>
              <a:t>33.8%</a:t>
            </a:r>
          </a:p>
        </p:txBody>
      </p:sp>
      <p:sp>
        <p:nvSpPr>
          <p:cNvPr id="6" name="">
            <a:extLst xmlns:a="http://schemas.openxmlformats.org/drawingml/2006/main">
              <a:ext uri="{FF2B5EF4-FFF2-40B4-BE49-F238E27FC236}">
                <a16:creationId xmlns:a16="http://schemas.microsoft.com/office/drawing/2014/main" id="{11592978-97B2-4D31-8879-CA176A8AB9FA}"/>
              </a:ext>
            </a:extLst>
          </p:cNvPr>
          <p:cNvSpPr>
            <a:spLocks xmlns:a="http://schemas.openxmlformats.org/drawingml/2006/main" noGrp="1"/>
          </p:cNvSpPr>
          <p:nvPr/>
        </p:nvSpPr>
        <p:spPr>
          <a:xfrm xmlns:a="http://schemas.openxmlformats.org/drawingml/2006/main">
            <a:off x="9020175" y="3095625"/>
            <a:ext cx="25622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392C45"/>
                </a:solidFill>
                <a:latin typeface="Helvetica Neue"/>
                <a:ea typeface="Helvetica Neue"/>
                <a:cs typeface="Helvetica Neue"/>
              </a:defRPr>
            </a:pPr>
            <a:r>
              <a:rPr sz="1875" b="0">
                <a:solidFill>
                  <a:srgbClr val="392C45"/>
                </a:solidFill>
                <a:latin typeface="Helvetica Neue"/>
                <a:ea typeface="Helvetica Neue"/>
                <a:cs typeface="Helvetica Neue"/>
              </a:rPr>
              <a:t>of revenue is in Nairobi</a:t>
            </a:r>
          </a:p>
        </p:txBody>
      </p:sp>
      <p:sp>
        <p:nvSpPr>
          <p:cNvPr id="7" name="">
            <a:extLst xmlns:a="http://schemas.openxmlformats.org/drawingml/2006/main">
              <a:ext uri="{FF2B5EF4-FFF2-40B4-BE49-F238E27FC236}">
                <a16:creationId xmlns:a16="http://schemas.microsoft.com/office/drawing/2014/main" id="{FCD39997-D294-481B-824E-8F5C83321272}"/>
              </a:ext>
            </a:extLst>
          </p:cNvPr>
          <p:cNvSpPr>
            <a:spLocks xmlns:a="http://schemas.openxmlformats.org/drawingml/2006/main" noGrp="1"/>
          </p:cNvSpPr>
          <p:nvPr/>
        </p:nvSpPr>
        <p:spPr>
          <a:xfrm xmlns:a="http://schemas.openxmlformats.org/drawingml/2006/main">
            <a:off x="9020175" y="4057650"/>
            <a:ext cx="2562225"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4776A"/>
                </a:solidFill>
                <a:latin typeface="Helvetica Neue"/>
                <a:ea typeface="Helvetica Neue"/>
                <a:cs typeface="Helvetica Neue"/>
              </a:defRPr>
            </a:pPr>
            <a:r>
              <a:rPr sz="1875" b="1">
                <a:solidFill>
                  <a:srgbClr val="F4776A"/>
                </a:solidFill>
                <a:latin typeface="Helvetica Neue"/>
                <a:ea typeface="Helvetica Neue"/>
                <a:cs typeface="Helvetica Neue"/>
              </a:rPr>
              <a:t>Nairobi GP grew 1.1%</a:t>
            </a:r>
          </a:p>
          <a:p xmlns:a="http://schemas.openxmlformats.org/drawingml/2006/main">
            <a:pPr>
              <a:defRPr sz="1875" b="1">
                <a:solidFill>
                  <a:srgbClr val="F4776A"/>
                </a:solidFill>
                <a:latin typeface="Helvetica Neue"/>
                <a:ea typeface="Helvetica Neue"/>
                <a:cs typeface="Helvetica Neue"/>
              </a:defRPr>
            </a:pPr>
            <a:r>
              <a:rPr sz="1875" b="1">
                <a:solidFill>
                  <a:srgbClr val="F4776A"/>
                </a:solidFill>
                <a:latin typeface="Helvetica Neue"/>
                <a:ea typeface="Helvetica Neue"/>
                <a:cs typeface="Helvetica Neue"/>
              </a:rPr>
              <a:t>while revenue grew 20.8%.</a:t>
            </a:r>
          </a:p>
        </p:txBody>
      </p:sp>
      <p:sp>
        <p:nvSpPr>
          <p:cNvPr id="8" name="">
            <a:extLst xmlns:a="http://schemas.openxmlformats.org/drawingml/2006/main">
              <a:ext uri="{FF2B5EF4-FFF2-40B4-BE49-F238E27FC236}">
                <a16:creationId xmlns:a16="http://schemas.microsoft.com/office/drawing/2014/main" id="{683BBC8A-919C-4D99-A35F-EC2D8404CD1B}"/>
              </a:ext>
            </a:extLst>
          </p:cNvPr>
          <p:cNvSpPr>
            <a:spLocks xmlns:a="http://schemas.openxmlformats.org/drawingml/2006/main" noGrp="1"/>
          </p:cNvSpPr>
          <p:nvPr/>
        </p:nvSpPr>
        <p:spPr>
          <a:xfrm xmlns:a="http://schemas.openxmlformats.org/drawingml/2006/main">
            <a:off x="628650" y="5857875"/>
            <a:ext cx="109347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5B2A86"/>
                </a:solidFill>
                <a:latin typeface="Helvetica Neue"/>
                <a:ea typeface="Helvetica Neue"/>
                <a:cs typeface="Helvetica Neue"/>
              </a:defRPr>
            </a:pPr>
            <a:r>
              <a:rPr sz="1875" b="1">
                <a:solidFill>
                  <a:srgbClr val="5B2A86"/>
                </a:solidFill>
                <a:latin typeface="Helvetica Neue"/>
                <a:ea typeface="Helvetica Neue"/>
                <a:cs typeface="Helvetica Neue"/>
              </a:rPr>
              <a:t>Western grew 30.7%. A targeted expansion test needs service-cost and capacity evidence.</a:t>
            </a:r>
          </a:p>
        </p:txBody>
      </p:sp>
    </p:spTree>
    <p:extLst>
      <p:ext uri="{BB962C8B-B14F-4D97-AF65-F5344CB8AC3E}">
        <p14:creationId xmlns:p14="http://schemas.microsoft.com/office/powerpoint/2010/main" val="1522868882"/>
      </p:ext>
    </p:extLst>
  </p:cSld>
</p:sld>
</file>

<file path=ppt/slides/slide10.xml><?xml version="1.0" encoding="utf-8"?>
<p:sld xmlns:p="http://schemas.openxmlformats.org/presentationml/2006/main">
  <p:cSld>
    <p:bg>
      <p:bgPr>
        <a:solidFill xmlns:a="http://schemas.openxmlformats.org/drawingml/2006/main">
          <a:srgbClr val="2612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C942927-8A61-475B-A193-4B0FB743DAC4}"/>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Margin recovery has a measurable upside</a:t>
            </a:r>
          </a:p>
        </p:txBody>
      </p:sp>
      <p:sp>
        <p:nvSpPr>
          <p:cNvPr id="2" name="">
            <a:extLst xmlns:a="http://schemas.openxmlformats.org/drawingml/2006/main">
              <a:ext uri="{FF2B5EF4-FFF2-40B4-BE49-F238E27FC236}">
                <a16:creationId xmlns:a16="http://schemas.microsoft.com/office/drawing/2014/main" id="{18A82E79-3098-41AA-A10F-A276B2590EFD}"/>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DCCDE8"/>
                </a:solidFill>
                <a:latin typeface="Helvetica Neue"/>
                <a:ea typeface="Helvetica Neue"/>
                <a:cs typeface="Helvetica Neue"/>
              </a:defRPr>
            </a:pPr>
            <a:r>
              <a:rPr sz="1575" b="0">
                <a:solidFill>
                  <a:srgbClr val="DCCDE8"/>
                </a:solidFill>
                <a:latin typeface="Helvetica Neue"/>
                <a:ea typeface="Helvetica Neue"/>
                <a:cs typeface="Helvetica Neue"/>
              </a:rPr>
              <a:t>What would better margin mean?  /  Illustrative sensitivity, not a forecast</a:t>
            </a:r>
          </a:p>
        </p:txBody>
      </p:sp>
      <p:sp>
        <p:nvSpPr>
          <p:cNvPr id="3" name="">
            <a:extLst xmlns:a="http://schemas.openxmlformats.org/drawingml/2006/main">
              <a:ext uri="{FF2B5EF4-FFF2-40B4-BE49-F238E27FC236}">
                <a16:creationId xmlns:a16="http://schemas.microsoft.com/office/drawing/2014/main" id="{D4835461-B14D-4AF8-BBDE-E82721557129}"/>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DCCDE8"/>
                </a:solidFill>
                <a:latin typeface="Helvetica Neue"/>
                <a:ea typeface="Helvetica Neue"/>
                <a:cs typeface="Helvetica Neue"/>
              </a:defRPr>
            </a:pPr>
            <a:r>
              <a:rPr sz="1125" b="0">
                <a:solidFill>
                  <a:srgbClr val="DCCDE8"/>
                </a:solidFill>
                <a:latin typeface="Helvetica Neue"/>
                <a:ea typeface="Helvetica Neue"/>
                <a:cs typeface="Helvetica Neue"/>
              </a:rPr>
              <a:t>SYNTHETIC DATA · Lesley Maore · Portfolio analysis</a:t>
            </a:r>
          </a:p>
        </p:txBody>
      </p:sp>
      <p:sp>
        <p:nvSpPr>
          <p:cNvPr id="4" name="">
            <a:extLst xmlns:a="http://schemas.openxmlformats.org/drawingml/2006/main">
              <a:ext uri="{FF2B5EF4-FFF2-40B4-BE49-F238E27FC236}">
                <a16:creationId xmlns:a16="http://schemas.microsoft.com/office/drawing/2014/main" id="{4FD26989-5E52-4C60-8FE1-EAF0C7B67CF7}"/>
              </a:ext>
            </a:extLst>
          </p:cNvPr>
          <p:cNvSpPr>
            <a:spLocks xmlns:a="http://schemas.openxmlformats.org/drawingml/2006/main" noGrp="1"/>
          </p:cNvSpPr>
          <p:nvPr/>
        </p:nvSpPr>
        <p:spPr>
          <a:xfrm xmlns:a="http://schemas.openxmlformats.org/drawingml/2006/main">
            <a:off x="619125" y="2305050"/>
            <a:ext cx="666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375" b="1">
                <a:solidFill>
                  <a:srgbClr val="F4776A"/>
                </a:solidFill>
                <a:latin typeface="Helvetica Neue"/>
                <a:ea typeface="Helvetica Neue"/>
                <a:cs typeface="Helvetica Neue"/>
              </a:defRPr>
            </a:pPr>
            <a:r>
              <a:rPr sz="6375" b="1">
                <a:solidFill>
                  <a:srgbClr val="F4776A"/>
                </a:solidFill>
                <a:latin typeface="Helvetica Neue"/>
                <a:ea typeface="Helvetica Neue"/>
                <a:cs typeface="Helvetica Neue"/>
              </a:rPr>
              <a:t>KES 240K</a:t>
            </a:r>
          </a:p>
        </p:txBody>
      </p:sp>
      <p:sp>
        <p:nvSpPr>
          <p:cNvPr id="5" name="">
            <a:extLst xmlns:a="http://schemas.openxmlformats.org/drawingml/2006/main">
              <a:ext uri="{FF2B5EF4-FFF2-40B4-BE49-F238E27FC236}">
                <a16:creationId xmlns:a16="http://schemas.microsoft.com/office/drawing/2014/main" id="{39CD5F41-853B-4038-B93A-DF543ACDB050}"/>
              </a:ext>
            </a:extLst>
          </p:cNvPr>
          <p:cNvSpPr>
            <a:spLocks xmlns:a="http://schemas.openxmlformats.org/drawingml/2006/main" noGrp="1"/>
          </p:cNvSpPr>
          <p:nvPr/>
        </p:nvSpPr>
        <p:spPr>
          <a:xfrm xmlns:a="http://schemas.openxmlformats.org/drawingml/2006/main">
            <a:off x="638175" y="3514725"/>
            <a:ext cx="107156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FFFFF"/>
                </a:solidFill>
                <a:latin typeface="Helvetica Neue"/>
                <a:ea typeface="Helvetica Neue"/>
                <a:cs typeface="Helvetica Neue"/>
              </a:defRPr>
            </a:pPr>
            <a:r>
              <a:rPr sz="2400" b="0">
                <a:solidFill>
                  <a:srgbClr val="FFFFFF"/>
                </a:solidFill>
                <a:latin typeface="Helvetica Neue"/>
                <a:ea typeface="Helvetica Neue"/>
                <a:cs typeface="Helvetica Neue"/>
              </a:rPr>
              <a:t>Additional gross profit from a 1 percentage point</a:t>
            </a:r>
          </a:p>
          <a:p xmlns:a="http://schemas.openxmlformats.org/drawingml/2006/main">
            <a:pPr>
              <a:defRPr sz="2400" b="0">
                <a:solidFill>
                  <a:srgbClr val="FFFFFF"/>
                </a:solidFill>
                <a:latin typeface="Helvetica Neue"/>
                <a:ea typeface="Helvetica Neue"/>
                <a:cs typeface="Helvetica Neue"/>
              </a:defRPr>
            </a:pPr>
            <a:r>
              <a:rPr sz="2400" b="0">
                <a:solidFill>
                  <a:srgbClr val="FFFFFF"/>
                </a:solidFill>
                <a:latin typeface="Helvetica Neue"/>
                <a:ea typeface="Helvetica Neue"/>
                <a:cs typeface="Helvetica Neue"/>
              </a:rPr>
              <a:t>margin improvement at unchanged revenue.</a:t>
            </a:r>
          </a:p>
        </p:txBody>
      </p:sp>
      <p:sp>
        <p:nvSpPr>
          <p:cNvPr id="6" name="">
            <a:extLst xmlns:a="http://schemas.openxmlformats.org/drawingml/2006/main">
              <a:ext uri="{FF2B5EF4-FFF2-40B4-BE49-F238E27FC236}">
                <a16:creationId xmlns:a16="http://schemas.microsoft.com/office/drawing/2014/main" id="{BC4690A4-586F-49C2-AC21-53ADBA2F0476}"/>
              </a:ext>
            </a:extLst>
          </p:cNvPr>
          <p:cNvSpPr>
            <a:spLocks xmlns:a="http://schemas.openxmlformats.org/drawingml/2006/main" noGrp="1"/>
          </p:cNvSpPr>
          <p:nvPr/>
        </p:nvSpPr>
        <p:spPr>
          <a:xfrm xmlns:a="http://schemas.openxmlformats.org/drawingml/2006/main">
            <a:off x="638175" y="5057775"/>
            <a:ext cx="106680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CDE8"/>
                </a:solidFill>
                <a:latin typeface="Helvetica Neue"/>
                <a:ea typeface="Helvetica Neue"/>
                <a:cs typeface="Helvetica Neue"/>
              </a:defRPr>
            </a:pPr>
            <a:r>
              <a:rPr sz="2025" b="0">
                <a:solidFill>
                  <a:srgbClr val="DCCDE8"/>
                </a:solidFill>
                <a:latin typeface="Helvetica Neue"/>
                <a:ea typeface="Helvetica Neue"/>
                <a:cs typeface="Helvetica Neue"/>
              </a:rPr>
              <a:t>The full 2.41-point gap equals about KES 579K.</a:t>
            </a:r>
          </a:p>
          <a:p xmlns:a="http://schemas.openxmlformats.org/drawingml/2006/main">
            <a:pPr>
              <a:defRPr sz="2025" b="0">
                <a:solidFill>
                  <a:srgbClr val="DCCDE8"/>
                </a:solidFill>
                <a:latin typeface="Helvetica Neue"/>
                <a:ea typeface="Helvetica Neue"/>
                <a:cs typeface="Helvetica Neue"/>
              </a:defRPr>
            </a:pPr>
            <a:r>
              <a:rPr sz="2025" b="0">
                <a:solidFill>
                  <a:srgbClr val="DCCDE8"/>
                </a:solidFill>
                <a:latin typeface="Helvetica Neue"/>
                <a:ea typeface="Helvetica Neue"/>
                <a:cs typeface="Helvetica Neue"/>
              </a:rPr>
              <a:t>Sales volume, mix and customer response could change the outcome.</a:t>
            </a:r>
          </a:p>
        </p:txBody>
      </p:sp>
    </p:spTree>
    <p:extLst>
      <p:ext uri="{BB962C8B-B14F-4D97-AF65-F5344CB8AC3E}">
        <p14:creationId xmlns:p14="http://schemas.microsoft.com/office/powerpoint/2010/main" val="1463529296"/>
      </p:ext>
    </p:extLst>
  </p:cSld>
</p:sld>
</file>

<file path=ppt/slides/slide11.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C633D75-9370-4388-807C-9B07AC22F593}"/>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A 30-day review can turn findings into decisions</a:t>
            </a:r>
          </a:p>
        </p:txBody>
      </p:sp>
      <p:sp>
        <p:nvSpPr>
          <p:cNvPr id="2" name="">
            <a:extLst xmlns:a="http://schemas.openxmlformats.org/drawingml/2006/main">
              <a:ext uri="{FF2B5EF4-FFF2-40B4-BE49-F238E27FC236}">
                <a16:creationId xmlns:a16="http://schemas.microsoft.com/office/drawing/2014/main" id="{E9839CA7-5495-43EC-A04C-1D077DA4A6FE}"/>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What should stakeholders agree today?  /  Proposed owners and timing</a:t>
            </a:r>
          </a:p>
        </p:txBody>
      </p:sp>
      <p:sp>
        <p:nvSpPr>
          <p:cNvPr id="3" name="">
            <a:extLst xmlns:a="http://schemas.openxmlformats.org/drawingml/2006/main">
              <a:ext uri="{FF2B5EF4-FFF2-40B4-BE49-F238E27FC236}">
                <a16:creationId xmlns:a16="http://schemas.microsoft.com/office/drawing/2014/main" id="{B8F3DE7D-FE62-44FE-A1E8-D4CA461C7ABC}"/>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sp>
        <p:nvSpPr>
          <p:cNvPr id="4" name="">
            <a:extLst xmlns:a="http://schemas.openxmlformats.org/drawingml/2006/main">
              <a:ext uri="{FF2B5EF4-FFF2-40B4-BE49-F238E27FC236}">
                <a16:creationId xmlns:a16="http://schemas.microsoft.com/office/drawing/2014/main" id="{AB170F7A-41FF-49E2-9169-B41AC36E8AFF}"/>
              </a:ext>
            </a:extLst>
          </p:cNvPr>
          <p:cNvSpPr>
            <a:spLocks xmlns:a="http://schemas.openxmlformats.org/drawingml/2006/main" noGrp="1"/>
          </p:cNvSpPr>
          <p:nvPr/>
        </p:nvSpPr>
        <p:spPr>
          <a:xfrm xmlns:a="http://schemas.openxmlformats.org/drawingml/2006/main">
            <a:off x="628650" y="2143125"/>
            <a:ext cx="3476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5B2A86"/>
                </a:solidFill>
                <a:latin typeface="Helvetica Neue"/>
                <a:ea typeface="Helvetica Neue"/>
                <a:cs typeface="Helvetica Neue"/>
              </a:defRPr>
            </a:pPr>
            <a:r>
              <a:rPr sz="2025" b="1">
                <a:solidFill>
                  <a:srgbClr val="5B2A86"/>
                </a:solidFill>
                <a:latin typeface="Helvetica Neue"/>
                <a:ea typeface="Helvetica Neue"/>
                <a:cs typeface="Helvetica Neue"/>
              </a:rPr>
              <a:t>Commercial + Finance</a:t>
            </a:r>
          </a:p>
        </p:txBody>
      </p:sp>
      <p:sp>
        <p:nvSpPr>
          <p:cNvPr id="5" name="">
            <a:extLst xmlns:a="http://schemas.openxmlformats.org/drawingml/2006/main">
              <a:ext uri="{FF2B5EF4-FFF2-40B4-BE49-F238E27FC236}">
                <a16:creationId xmlns:a16="http://schemas.microsoft.com/office/drawing/2014/main" id="{EC3DE9A8-EDC5-4DD0-BCD7-DDC6A233BBF8}"/>
              </a:ext>
            </a:extLst>
          </p:cNvPr>
          <p:cNvSpPr>
            <a:spLocks xmlns:a="http://schemas.openxmlformats.org/drawingml/2006/main" noGrp="1"/>
          </p:cNvSpPr>
          <p:nvPr/>
        </p:nvSpPr>
        <p:spPr>
          <a:xfrm xmlns:a="http://schemas.openxmlformats.org/drawingml/2006/main">
            <a:off x="628650" y="2590800"/>
            <a:ext cx="285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5687D"/>
                </a:solidFill>
                <a:latin typeface="Helvetica Neue"/>
                <a:ea typeface="Helvetica Neue"/>
                <a:cs typeface="Helvetica Neue"/>
              </a:defRPr>
            </a:pPr>
            <a:r>
              <a:rPr sz="1650" b="0">
                <a:solidFill>
                  <a:srgbClr val="75687D"/>
                </a:solidFill>
                <a:latin typeface="Helvetica Neue"/>
                <a:ea typeface="Helvetica Neue"/>
                <a:cs typeface="Helvetica Neue"/>
              </a:rPr>
              <a:t>Weeks 1–2</a:t>
            </a:r>
          </a:p>
        </p:txBody>
      </p:sp>
      <p:sp>
        <p:nvSpPr>
          <p:cNvPr id="6" name="">
            <a:extLst xmlns:a="http://schemas.openxmlformats.org/drawingml/2006/main">
              <a:ext uri="{FF2B5EF4-FFF2-40B4-BE49-F238E27FC236}">
                <a16:creationId xmlns:a16="http://schemas.microsoft.com/office/drawing/2014/main" id="{65852692-725C-42C4-AEA2-E257EB6BB8F4}"/>
              </a:ext>
            </a:extLst>
          </p:cNvPr>
          <p:cNvSpPr>
            <a:spLocks xmlns:a="http://schemas.openxmlformats.org/drawingml/2006/main" noGrp="1"/>
          </p:cNvSpPr>
          <p:nvPr/>
        </p:nvSpPr>
        <p:spPr>
          <a:xfrm xmlns:a="http://schemas.openxmlformats.org/drawingml/2006/main">
            <a:off x="4476750" y="2143125"/>
            <a:ext cx="70294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92C45"/>
                </a:solidFill>
                <a:latin typeface="Helvetica Neue"/>
                <a:ea typeface="Helvetica Neue"/>
                <a:cs typeface="Helvetica Neue"/>
              </a:defRPr>
            </a:pPr>
            <a:r>
              <a:rPr sz="2025" b="0">
                <a:solidFill>
                  <a:srgbClr val="392C45"/>
                </a:solidFill>
                <a:latin typeface="Helvetica Neue"/>
                <a:ea typeface="Helvetica Neue"/>
                <a:cs typeface="Helvetica Neue"/>
              </a:rPr>
              <a:t>Review Nairobi and Wholesale discount exceptions. Agree a minimum acceptable margin before a small pilot.</a:t>
            </a:r>
          </a:p>
        </p:txBody>
      </p:sp>
      <p:sp>
        <p:nvSpPr>
          <p:cNvPr id="7" name="">
            <a:extLst xmlns:a="http://schemas.openxmlformats.org/drawingml/2006/main">
              <a:ext uri="{FF2B5EF4-FFF2-40B4-BE49-F238E27FC236}">
                <a16:creationId xmlns:a16="http://schemas.microsoft.com/office/drawing/2014/main" id="{B3A304E6-A553-4BA1-B486-1074C3E18511}"/>
              </a:ext>
            </a:extLst>
          </p:cNvPr>
          <p:cNvSpPr>
            <a:spLocks xmlns:a="http://schemas.openxmlformats.org/drawingml/2006/main" noGrp="1"/>
          </p:cNvSpPr>
          <p:nvPr/>
        </p:nvSpPr>
        <p:spPr>
          <a:xfrm xmlns:a="http://schemas.openxmlformats.org/drawingml/2006/main">
            <a:off x="628650" y="3333750"/>
            <a:ext cx="3476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5B2A86"/>
                </a:solidFill>
                <a:latin typeface="Helvetica Neue"/>
                <a:ea typeface="Helvetica Neue"/>
                <a:cs typeface="Helvetica Neue"/>
              </a:defRPr>
            </a:pPr>
            <a:r>
              <a:rPr sz="2025" b="1">
                <a:solidFill>
                  <a:srgbClr val="5B2A86"/>
                </a:solidFill>
                <a:latin typeface="Helvetica Neue"/>
                <a:ea typeface="Helvetica Neue"/>
                <a:cs typeface="Helvetica Neue"/>
              </a:rPr>
              <a:t>Category + Procurement</a:t>
            </a:r>
          </a:p>
        </p:txBody>
      </p:sp>
      <p:sp>
        <p:nvSpPr>
          <p:cNvPr id="8" name="">
            <a:extLst xmlns:a="http://schemas.openxmlformats.org/drawingml/2006/main">
              <a:ext uri="{FF2B5EF4-FFF2-40B4-BE49-F238E27FC236}">
                <a16:creationId xmlns:a16="http://schemas.microsoft.com/office/drawing/2014/main" id="{EF3D02A0-DFAD-4CC6-B18A-15DF81F27110}"/>
              </a:ext>
            </a:extLst>
          </p:cNvPr>
          <p:cNvSpPr>
            <a:spLocks xmlns:a="http://schemas.openxmlformats.org/drawingml/2006/main" noGrp="1"/>
          </p:cNvSpPr>
          <p:nvPr/>
        </p:nvSpPr>
        <p:spPr>
          <a:xfrm xmlns:a="http://schemas.openxmlformats.org/drawingml/2006/main">
            <a:off x="628650" y="3781425"/>
            <a:ext cx="285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5687D"/>
                </a:solidFill>
                <a:latin typeface="Helvetica Neue"/>
                <a:ea typeface="Helvetica Neue"/>
                <a:cs typeface="Helvetica Neue"/>
              </a:defRPr>
            </a:pPr>
            <a:r>
              <a:rPr sz="1650" b="0">
                <a:solidFill>
                  <a:srgbClr val="75687D"/>
                </a:solidFill>
                <a:latin typeface="Helvetica Neue"/>
                <a:ea typeface="Helvetica Neue"/>
                <a:cs typeface="Helvetica Neue"/>
              </a:rPr>
              <a:t>Weeks 1–3</a:t>
            </a:r>
          </a:p>
        </p:txBody>
      </p:sp>
      <p:sp>
        <p:nvSpPr>
          <p:cNvPr id="9" name="">
            <a:extLst xmlns:a="http://schemas.openxmlformats.org/drawingml/2006/main">
              <a:ext uri="{FF2B5EF4-FFF2-40B4-BE49-F238E27FC236}">
                <a16:creationId xmlns:a16="http://schemas.microsoft.com/office/drawing/2014/main" id="{74A8972E-6092-4F2C-B8E8-F0DA14532A7A}"/>
              </a:ext>
            </a:extLst>
          </p:cNvPr>
          <p:cNvSpPr>
            <a:spLocks xmlns:a="http://schemas.openxmlformats.org/drawingml/2006/main" noGrp="1"/>
          </p:cNvSpPr>
          <p:nvPr/>
        </p:nvSpPr>
        <p:spPr>
          <a:xfrm xmlns:a="http://schemas.openxmlformats.org/drawingml/2006/main">
            <a:off x="4476750" y="3333750"/>
            <a:ext cx="70294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92C45"/>
                </a:solidFill>
                <a:latin typeface="Helvetica Neue"/>
                <a:ea typeface="Helvetica Neue"/>
                <a:cs typeface="Helvetica Neue"/>
              </a:defRPr>
            </a:pPr>
            <a:r>
              <a:rPr sz="2025" b="0">
                <a:solidFill>
                  <a:srgbClr val="392C45"/>
                </a:solidFill>
                <a:latin typeface="Helvetica Neue"/>
                <a:ea typeface="Helvetica Neue"/>
                <a:cs typeface="Helvetica Neue"/>
              </a:rPr>
              <a:t>Review Household and Staples price-cost changes. Protect Personal Care availability.</a:t>
            </a:r>
          </a:p>
        </p:txBody>
      </p:sp>
      <p:sp>
        <p:nvSpPr>
          <p:cNvPr id="10" name="">
            <a:extLst xmlns:a="http://schemas.openxmlformats.org/drawingml/2006/main">
              <a:ext uri="{FF2B5EF4-FFF2-40B4-BE49-F238E27FC236}">
                <a16:creationId xmlns:a16="http://schemas.microsoft.com/office/drawing/2014/main" id="{31554CD0-734B-4E62-8F00-894CA34EA046}"/>
              </a:ext>
            </a:extLst>
          </p:cNvPr>
          <p:cNvSpPr>
            <a:spLocks xmlns:a="http://schemas.openxmlformats.org/drawingml/2006/main" noGrp="1"/>
          </p:cNvSpPr>
          <p:nvPr/>
        </p:nvSpPr>
        <p:spPr>
          <a:xfrm xmlns:a="http://schemas.openxmlformats.org/drawingml/2006/main">
            <a:off x="628650" y="4524375"/>
            <a:ext cx="3476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5B2A86"/>
                </a:solidFill>
                <a:latin typeface="Helvetica Neue"/>
                <a:ea typeface="Helvetica Neue"/>
                <a:cs typeface="Helvetica Neue"/>
              </a:defRPr>
            </a:pPr>
            <a:r>
              <a:rPr sz="2025" b="1">
                <a:solidFill>
                  <a:srgbClr val="5B2A86"/>
                </a:solidFill>
                <a:latin typeface="Helvetica Neue"/>
                <a:ea typeface="Helvetica Neue"/>
                <a:cs typeface="Helvetica Neue"/>
              </a:rPr>
              <a:t>Sales ops + Finance</a:t>
            </a:r>
          </a:p>
        </p:txBody>
      </p:sp>
      <p:sp>
        <p:nvSpPr>
          <p:cNvPr id="11" name="">
            <a:extLst xmlns:a="http://schemas.openxmlformats.org/drawingml/2006/main">
              <a:ext uri="{FF2B5EF4-FFF2-40B4-BE49-F238E27FC236}">
                <a16:creationId xmlns:a16="http://schemas.microsoft.com/office/drawing/2014/main" id="{EB90FCC4-5FE2-4318-92E7-CC64A9AD4C5B}"/>
              </a:ext>
            </a:extLst>
          </p:cNvPr>
          <p:cNvSpPr>
            <a:spLocks xmlns:a="http://schemas.openxmlformats.org/drawingml/2006/main" noGrp="1"/>
          </p:cNvSpPr>
          <p:nvPr/>
        </p:nvSpPr>
        <p:spPr>
          <a:xfrm xmlns:a="http://schemas.openxmlformats.org/drawingml/2006/main">
            <a:off x="628650" y="4972050"/>
            <a:ext cx="285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5687D"/>
                </a:solidFill>
                <a:latin typeface="Helvetica Neue"/>
                <a:ea typeface="Helvetica Neue"/>
                <a:cs typeface="Helvetica Neue"/>
              </a:defRPr>
            </a:pPr>
            <a:r>
              <a:rPr sz="1650" b="0">
                <a:solidFill>
                  <a:srgbClr val="75687D"/>
                </a:solidFill>
                <a:latin typeface="Helvetica Neue"/>
                <a:ea typeface="Helvetica Neue"/>
                <a:cs typeface="Helvetica Neue"/>
              </a:rPr>
              <a:t>Week 4</a:t>
            </a:r>
          </a:p>
        </p:txBody>
      </p:sp>
      <p:sp>
        <p:nvSpPr>
          <p:cNvPr id="12" name="">
            <a:extLst xmlns:a="http://schemas.openxmlformats.org/drawingml/2006/main">
              <a:ext uri="{FF2B5EF4-FFF2-40B4-BE49-F238E27FC236}">
                <a16:creationId xmlns:a16="http://schemas.microsoft.com/office/drawing/2014/main" id="{1FE88697-ABEF-4447-832F-CD3B92C74BB6}"/>
              </a:ext>
            </a:extLst>
          </p:cNvPr>
          <p:cNvSpPr>
            <a:spLocks xmlns:a="http://schemas.openxmlformats.org/drawingml/2006/main" noGrp="1"/>
          </p:cNvSpPr>
          <p:nvPr/>
        </p:nvSpPr>
        <p:spPr>
          <a:xfrm xmlns:a="http://schemas.openxmlformats.org/drawingml/2006/main">
            <a:off x="4476750" y="4524375"/>
            <a:ext cx="70294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92C45"/>
                </a:solidFill>
                <a:latin typeface="Helvetica Neue"/>
                <a:ea typeface="Helvetica Neue"/>
                <a:cs typeface="Helvetica Neue"/>
              </a:defRPr>
            </a:pPr>
            <a:r>
              <a:rPr sz="2025" b="0">
                <a:solidFill>
                  <a:srgbClr val="392C45"/>
                </a:solidFill>
                <a:latin typeface="Helvetica Neue"/>
                <a:ea typeface="Helvetica Neue"/>
                <a:cs typeface="Helvetica Neue"/>
              </a:rPr>
              <a:t>Return with account-level recovery actions. Track revenue, gross profit, margin, and budget variance.</a:t>
            </a:r>
          </a:p>
        </p:txBody>
      </p:sp>
    </p:spTree>
    <p:extLst>
      <p:ext uri="{BB962C8B-B14F-4D97-AF65-F5344CB8AC3E}">
        <p14:creationId xmlns:p14="http://schemas.microsoft.com/office/powerpoint/2010/main" val="65865244"/>
      </p:ext>
    </p:extLst>
  </p:cSld>
</p:sld>
</file>

<file path=ppt/slides/slide12.xml><?xml version="1.0" encoding="utf-8"?>
<p:sld xmlns:p="http://schemas.openxmlformats.org/presentationml/2006/main">
  <p:cSld>
    <p:bg>
      <p:bgPr>
        <a:solidFill xmlns:a="http://schemas.openxmlformats.org/drawingml/2006/main">
          <a:srgbClr val="F8F4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66104FE-CEB8-46DF-B48F-3E2E6A4D8BA9}"/>
              </a:ext>
            </a:extLst>
          </p:cNvPr>
          <p:cNvSpPr>
            <a:spLocks xmlns:a="http://schemas.openxmlformats.org/drawingml/2006/main" noGrp="1"/>
          </p:cNvSpPr>
          <p:nvPr/>
        </p:nvSpPr>
        <p:spPr>
          <a:xfrm xmlns:a="http://schemas.openxmlformats.org/drawingml/2006/main">
            <a:off x="609600" y="4572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61238"/>
                </a:solidFill>
                <a:latin typeface="Helvetica Neue"/>
                <a:ea typeface="Helvetica Neue"/>
                <a:cs typeface="Helvetica Neue"/>
              </a:defRPr>
            </a:pPr>
            <a:r>
              <a:rPr sz="3300" b="1">
                <a:solidFill>
                  <a:srgbClr val="261238"/>
                </a:solidFill>
                <a:latin typeface="Helvetica Neue"/>
                <a:ea typeface="Helvetica Neue"/>
                <a:cs typeface="Helvetica Neue"/>
              </a:rPr>
              <a:t>Evidence and limits</a:t>
            </a:r>
          </a:p>
        </p:txBody>
      </p:sp>
      <p:sp>
        <p:nvSpPr>
          <p:cNvPr id="2" name="">
            <a:extLst xmlns:a="http://schemas.openxmlformats.org/drawingml/2006/main">
              <a:ext uri="{FF2B5EF4-FFF2-40B4-BE49-F238E27FC236}">
                <a16:creationId xmlns:a16="http://schemas.microsoft.com/office/drawing/2014/main" id="{FBAEB01F-8A97-4710-8E61-9F738951A925}"/>
              </a:ext>
            </a:extLst>
          </p:cNvPr>
          <p:cNvSpPr>
            <a:spLocks xmlns:a="http://schemas.openxmlformats.org/drawingml/2006/main" noGrp="1"/>
          </p:cNvSpPr>
          <p:nvPr/>
        </p:nvSpPr>
        <p:spPr>
          <a:xfrm xmlns:a="http://schemas.openxmlformats.org/drawingml/2006/main">
            <a:off x="628650" y="1457325"/>
            <a:ext cx="10934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5687D"/>
                </a:solidFill>
                <a:latin typeface="Helvetica Neue"/>
                <a:ea typeface="Helvetica Neue"/>
                <a:cs typeface="Helvetica Neue"/>
              </a:defRPr>
            </a:pPr>
            <a:r>
              <a:rPr sz="1575" b="0">
                <a:solidFill>
                  <a:srgbClr val="75687D"/>
                </a:solidFill>
                <a:latin typeface="Helvetica Neue"/>
                <a:ea typeface="Helvetica Neue"/>
                <a:cs typeface="Helvetica Neue"/>
              </a:rPr>
              <a:t>What can stakeholders trust, and what is still missing?</a:t>
            </a:r>
          </a:p>
        </p:txBody>
      </p:sp>
      <p:sp>
        <p:nvSpPr>
          <p:cNvPr id="3" name="">
            <a:extLst xmlns:a="http://schemas.openxmlformats.org/drawingml/2006/main">
              <a:ext uri="{FF2B5EF4-FFF2-40B4-BE49-F238E27FC236}">
                <a16:creationId xmlns:a16="http://schemas.microsoft.com/office/drawing/2014/main" id="{A6BC3FEA-F2E5-4775-A9FE-EB09FD81C2F0}"/>
              </a:ext>
            </a:extLst>
          </p:cNvPr>
          <p:cNvSpPr>
            <a:spLocks xmlns:a="http://schemas.openxmlformats.org/drawingml/2006/main" noGrp="1"/>
          </p:cNvSpPr>
          <p:nvPr/>
        </p:nvSpPr>
        <p:spPr>
          <a:xfrm xmlns:a="http://schemas.openxmlformats.org/drawingml/2006/main">
            <a:off x="609600" y="6438900"/>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75687D"/>
                </a:solidFill>
                <a:latin typeface="Helvetica Neue"/>
                <a:ea typeface="Helvetica Neue"/>
                <a:cs typeface="Helvetica Neue"/>
              </a:defRPr>
            </a:pPr>
            <a:r>
              <a:rPr sz="1125" b="0">
                <a:solidFill>
                  <a:srgbClr val="75687D"/>
                </a:solidFill>
                <a:latin typeface="Helvetica Neue"/>
                <a:ea typeface="Helvetica Neue"/>
                <a:cs typeface="Helvetica Neue"/>
              </a:rPr>
              <a:t>SYNTHETIC DATA · Lesley Maore · Portfolio analysis</a:t>
            </a:r>
          </a:p>
        </p:txBody>
      </p:sp>
      <p:sp>
        <p:nvSpPr>
          <p:cNvPr id="4" name="">
            <a:extLst xmlns:a="http://schemas.openxmlformats.org/drawingml/2006/main">
              <a:ext uri="{FF2B5EF4-FFF2-40B4-BE49-F238E27FC236}">
                <a16:creationId xmlns:a16="http://schemas.microsoft.com/office/drawing/2014/main" id="{0FDE98FD-3194-423E-9AA4-ADF7DD4CE1E4}"/>
              </a:ext>
            </a:extLst>
          </p:cNvPr>
          <p:cNvSpPr>
            <a:spLocks xmlns:a="http://schemas.openxmlformats.org/drawingml/2006/main" noGrp="1"/>
          </p:cNvSpPr>
          <p:nvPr/>
        </p:nvSpPr>
        <p:spPr>
          <a:xfrm xmlns:a="http://schemas.openxmlformats.org/drawingml/2006/main">
            <a:off x="628650" y="2181225"/>
            <a:ext cx="5048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5B2A86"/>
                </a:solidFill>
                <a:latin typeface="Helvetica Neue"/>
                <a:ea typeface="Helvetica Neue"/>
                <a:cs typeface="Helvetica Neue"/>
              </a:defRPr>
            </a:pPr>
            <a:r>
              <a:rPr sz="2250" b="1">
                <a:solidFill>
                  <a:srgbClr val="5B2A86"/>
                </a:solidFill>
                <a:latin typeface="Helvetica Neue"/>
                <a:ea typeface="Helvetica Neue"/>
                <a:cs typeface="Helvetica Neue"/>
              </a:rPr>
              <a:t>What this analysis covers</a:t>
            </a:r>
          </a:p>
        </p:txBody>
      </p:sp>
      <p:sp>
        <p:nvSpPr>
          <p:cNvPr id="5" name="">
            <a:extLst xmlns:a="http://schemas.openxmlformats.org/drawingml/2006/main">
              <a:ext uri="{FF2B5EF4-FFF2-40B4-BE49-F238E27FC236}">
                <a16:creationId xmlns:a16="http://schemas.microsoft.com/office/drawing/2014/main" id="{838C2B2C-8E28-479C-9C7E-F202E815B6B9}"/>
              </a:ext>
            </a:extLst>
          </p:cNvPr>
          <p:cNvSpPr>
            <a:spLocks xmlns:a="http://schemas.openxmlformats.org/drawingml/2006/main" noGrp="1"/>
          </p:cNvSpPr>
          <p:nvPr/>
        </p:nvSpPr>
        <p:spPr>
          <a:xfrm xmlns:a="http://schemas.openxmlformats.org/drawingml/2006/main">
            <a:off x="628650" y="2809875"/>
            <a:ext cx="5000625" cy="257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92C45"/>
                </a:solidFill>
                <a:latin typeface="Helvetica Neue"/>
                <a:ea typeface="Helvetica Neue"/>
                <a:cs typeface="Helvetica Neue"/>
              </a:defRPr>
            </a:pPr>
            <a:r>
              <a:rPr sz="2025" b="0">
                <a:solidFill>
                  <a:srgbClr val="392C45"/>
                </a:solidFill>
                <a:latin typeface="Helvetica Neue"/>
                <a:ea typeface="Helvetica Neue"/>
                <a:cs typeface="Helvetica Neue"/>
              </a:rPr>
              <a:t>Sales lines, gross profit and monthly revenue budgets.</a:t>
            </a:r>
          </a:p>
          <a:p xmlns:a="http://schemas.openxmlformats.org/drawingml/2006/main">
            <a:r>
              <a:t/>
            </a:r>
          </a:p>
          <a:p xmlns:a="http://schemas.openxmlformats.org/drawingml/2006/main">
            <a:pPr>
              <a:defRPr sz="2025" b="0">
                <a:solidFill>
                  <a:srgbClr val="392C45"/>
                </a:solidFill>
                <a:latin typeface="Helvetica Neue"/>
                <a:ea typeface="Helvetica Neue"/>
                <a:cs typeface="Helvetica Neue"/>
              </a:defRPr>
            </a:pPr>
            <a:r>
              <a:rPr sz="2025" b="0">
                <a:solidFill>
                  <a:srgbClr val="392C45"/>
                </a:solidFill>
                <a:latin typeface="Helvetica Neue"/>
                <a:ea typeface="Helvetica Neue"/>
                <a:cs typeface="Helvetica Neue"/>
              </a:rPr>
              <a:t>Jan–Aug comparisons use the same months. Figures use KES.</a:t>
            </a:r>
          </a:p>
          <a:p xmlns:a="http://schemas.openxmlformats.org/drawingml/2006/main">
            <a:r>
              <a:t/>
            </a:r>
          </a:p>
          <a:p xmlns:a="http://schemas.openxmlformats.org/drawingml/2006/main">
            <a:pPr>
              <a:defRPr sz="2025" b="0">
                <a:solidFill>
                  <a:srgbClr val="392C45"/>
                </a:solidFill>
                <a:latin typeface="Helvetica Neue"/>
                <a:ea typeface="Helvetica Neue"/>
                <a:cs typeface="Helvetica Neue"/>
              </a:defRPr>
            </a:pPr>
            <a:r>
              <a:rPr sz="2025" b="0">
                <a:solidFill>
                  <a:srgbClr val="392C45"/>
                </a:solidFill>
                <a:latin typeface="Helvetica Neue"/>
                <a:ea typeface="Helvetica Neue"/>
                <a:cs typeface="Helvetica Neue"/>
              </a:rPr>
              <a:t>Budget grain: month × region × category.</a:t>
            </a:r>
          </a:p>
        </p:txBody>
      </p:sp>
      <p:sp>
        <p:nvSpPr>
          <p:cNvPr id="6" name="">
            <a:extLst xmlns:a="http://schemas.openxmlformats.org/drawingml/2006/main">
              <a:ext uri="{FF2B5EF4-FFF2-40B4-BE49-F238E27FC236}">
                <a16:creationId xmlns:a16="http://schemas.microsoft.com/office/drawing/2014/main" id="{704FB65F-F753-4210-8513-01BB60730500}"/>
              </a:ext>
            </a:extLst>
          </p:cNvPr>
          <p:cNvSpPr>
            <a:spLocks xmlns:a="http://schemas.openxmlformats.org/drawingml/2006/main" noGrp="1"/>
          </p:cNvSpPr>
          <p:nvPr/>
        </p:nvSpPr>
        <p:spPr>
          <a:xfrm xmlns:a="http://schemas.openxmlformats.org/drawingml/2006/main">
            <a:off x="6486525" y="2181225"/>
            <a:ext cx="5048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F4776A"/>
                </a:solidFill>
                <a:latin typeface="Helvetica Neue"/>
                <a:ea typeface="Helvetica Neue"/>
                <a:cs typeface="Helvetica Neue"/>
              </a:defRPr>
            </a:pPr>
            <a:r>
              <a:rPr sz="2250" b="1">
                <a:solidFill>
                  <a:srgbClr val="F4776A"/>
                </a:solidFill>
                <a:latin typeface="Helvetica Neue"/>
                <a:ea typeface="Helvetica Neue"/>
                <a:cs typeface="Helvetica Neue"/>
              </a:rPr>
              <a:t>What it cannot establish</a:t>
            </a:r>
          </a:p>
        </p:txBody>
      </p:sp>
      <p:sp>
        <p:nvSpPr>
          <p:cNvPr id="7" name="">
            <a:extLst xmlns:a="http://schemas.openxmlformats.org/drawingml/2006/main">
              <a:ext uri="{FF2B5EF4-FFF2-40B4-BE49-F238E27FC236}">
                <a16:creationId xmlns:a16="http://schemas.microsoft.com/office/drawing/2014/main" id="{15E0E3DE-6C2B-450A-A460-F70C5AB468EE}"/>
              </a:ext>
            </a:extLst>
          </p:cNvPr>
          <p:cNvSpPr>
            <a:spLocks xmlns:a="http://schemas.openxmlformats.org/drawingml/2006/main" noGrp="1"/>
          </p:cNvSpPr>
          <p:nvPr/>
        </p:nvSpPr>
        <p:spPr>
          <a:xfrm xmlns:a="http://schemas.openxmlformats.org/drawingml/2006/main">
            <a:off x="6486525" y="2809875"/>
            <a:ext cx="5000625" cy="257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92C45"/>
                </a:solidFill>
                <a:latin typeface="Helvetica Neue"/>
                <a:ea typeface="Helvetica Neue"/>
                <a:cs typeface="Helvetica Neue"/>
              </a:defRPr>
            </a:pPr>
            <a:r>
              <a:rPr sz="2025" b="0">
                <a:solidFill>
                  <a:srgbClr val="392C45"/>
                </a:solidFill>
                <a:latin typeface="Helvetica Neue"/>
                <a:ea typeface="Helvetica Neue"/>
                <a:cs typeface="Helvetica Neue"/>
              </a:rPr>
              <a:t>No returns, stockouts, freight, operating expenses, receivables or payment terms.</a:t>
            </a:r>
          </a:p>
          <a:p xmlns:a="http://schemas.openxmlformats.org/drawingml/2006/main">
            <a:r>
              <a:t/>
            </a:r>
          </a:p>
          <a:p xmlns:a="http://schemas.openxmlformats.org/drawingml/2006/main">
            <a:pPr>
              <a:defRPr sz="2025" b="0">
                <a:solidFill>
                  <a:srgbClr val="392C45"/>
                </a:solidFill>
                <a:latin typeface="Helvetica Neue"/>
                <a:ea typeface="Helvetica Neue"/>
                <a:cs typeface="Helvetica Neue"/>
              </a:defRPr>
            </a:pPr>
            <a:r>
              <a:rPr sz="2025" b="0">
                <a:solidFill>
                  <a:srgbClr val="392C45"/>
                </a:solidFill>
                <a:latin typeface="Helvetica Neue"/>
                <a:ea typeface="Helvetica Neue"/>
                <a:cs typeface="Helvetica Neue"/>
              </a:rPr>
              <a:t>Discount and margin patterns suggest questions. They do not prove causes.</a:t>
            </a:r>
          </a:p>
        </p:txBody>
      </p:sp>
      <p:sp>
        <p:nvSpPr>
          <p:cNvPr id="8" name="">
            <a:extLst xmlns:a="http://schemas.openxmlformats.org/drawingml/2006/main">
              <a:ext uri="{FF2B5EF4-FFF2-40B4-BE49-F238E27FC236}">
                <a16:creationId xmlns:a16="http://schemas.microsoft.com/office/drawing/2014/main" id="{E2982AD2-5C4B-451A-8F4C-FC3EF9847EF3}"/>
              </a:ext>
            </a:extLst>
          </p:cNvPr>
          <p:cNvSpPr>
            <a:spLocks xmlns:a="http://schemas.openxmlformats.org/drawingml/2006/main" noGrp="1"/>
          </p:cNvSpPr>
          <p:nvPr/>
        </p:nvSpPr>
        <p:spPr>
          <a:xfrm xmlns:a="http://schemas.openxmlformats.org/drawingml/2006/main">
            <a:off x="628650" y="5686425"/>
            <a:ext cx="109347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5B2A86"/>
                </a:solidFill>
                <a:latin typeface="Helvetica Neue"/>
                <a:ea typeface="Helvetica Neue"/>
                <a:cs typeface="Helvetica Neue"/>
              </a:defRPr>
            </a:pPr>
            <a:r>
              <a:rPr sz="2175" b="1">
                <a:solidFill>
                  <a:srgbClr val="5B2A86"/>
                </a:solidFill>
                <a:latin typeface="Helvetica Neue"/>
                <a:ea typeface="Helvetica Neue"/>
                <a:cs typeface="Helvetica Neue"/>
              </a:rPr>
              <a:t>Every company, customer, product and transaction is synthetic.</a:t>
            </a:r>
          </a:p>
        </p:txBody>
      </p:sp>
    </p:spTree>
    <p:extLst>
      <p:ext uri="{BB962C8B-B14F-4D97-AF65-F5344CB8AC3E}">
        <p14:creationId xmlns:p14="http://schemas.microsoft.com/office/powerpoint/2010/main" val="110737438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2026-09-20T09:24:56.8910000Z</dcterms:created>
  <dcterms:modified xsi:type="dcterms:W3CDTF">2026-09-20T09:24:56.8910000Z</dcterms:modified>
</coreProperties>
</file>